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1"/>
  </p:sldMasterIdLst>
  <p:handoutMasterIdLst>
    <p:handoutMasterId r:id="rId96"/>
  </p:handoutMasterIdLst>
  <p:sldIdLst>
    <p:sldId id="256" r:id="rId2"/>
    <p:sldId id="276" r:id="rId3"/>
    <p:sldId id="257" r:id="rId4"/>
    <p:sldId id="258" r:id="rId5"/>
    <p:sldId id="274" r:id="rId6"/>
    <p:sldId id="273" r:id="rId7"/>
    <p:sldId id="263" r:id="rId8"/>
    <p:sldId id="280" r:id="rId9"/>
    <p:sldId id="281" r:id="rId10"/>
    <p:sldId id="260" r:id="rId11"/>
    <p:sldId id="261" r:id="rId12"/>
    <p:sldId id="275" r:id="rId13"/>
    <p:sldId id="266" r:id="rId14"/>
    <p:sldId id="265" r:id="rId15"/>
    <p:sldId id="262" r:id="rId16"/>
    <p:sldId id="264" r:id="rId17"/>
    <p:sldId id="277" r:id="rId18"/>
    <p:sldId id="279" r:id="rId19"/>
    <p:sldId id="282" r:id="rId20"/>
    <p:sldId id="283" r:id="rId21"/>
    <p:sldId id="272" r:id="rId22"/>
    <p:sldId id="284" r:id="rId23"/>
    <p:sldId id="291" r:id="rId24"/>
    <p:sldId id="285" r:id="rId25"/>
    <p:sldId id="287" r:id="rId26"/>
    <p:sldId id="286" r:id="rId27"/>
    <p:sldId id="304" r:id="rId28"/>
    <p:sldId id="288" r:id="rId29"/>
    <p:sldId id="320" r:id="rId30"/>
    <p:sldId id="268" r:id="rId31"/>
    <p:sldId id="321" r:id="rId32"/>
    <p:sldId id="290" r:id="rId33"/>
    <p:sldId id="292" r:id="rId34"/>
    <p:sldId id="306" r:id="rId35"/>
    <p:sldId id="293" r:id="rId36"/>
    <p:sldId id="322" r:id="rId37"/>
    <p:sldId id="323" r:id="rId38"/>
    <p:sldId id="324" r:id="rId39"/>
    <p:sldId id="338" r:id="rId40"/>
    <p:sldId id="329" r:id="rId41"/>
    <p:sldId id="318" r:id="rId42"/>
    <p:sldId id="326" r:id="rId43"/>
    <p:sldId id="327" r:id="rId44"/>
    <p:sldId id="325" r:id="rId45"/>
    <p:sldId id="343" r:id="rId46"/>
    <p:sldId id="361" r:id="rId47"/>
    <p:sldId id="328" r:id="rId48"/>
    <p:sldId id="330" r:id="rId49"/>
    <p:sldId id="367" r:id="rId50"/>
    <p:sldId id="339" r:id="rId51"/>
    <p:sldId id="360" r:id="rId52"/>
    <p:sldId id="345" r:id="rId53"/>
    <p:sldId id="346" r:id="rId54"/>
    <p:sldId id="348" r:id="rId55"/>
    <p:sldId id="347" r:id="rId56"/>
    <p:sldId id="349" r:id="rId57"/>
    <p:sldId id="350" r:id="rId58"/>
    <p:sldId id="351" r:id="rId59"/>
    <p:sldId id="352" r:id="rId60"/>
    <p:sldId id="353" r:id="rId61"/>
    <p:sldId id="358" r:id="rId62"/>
    <p:sldId id="355" r:id="rId63"/>
    <p:sldId id="365" r:id="rId64"/>
    <p:sldId id="364" r:id="rId65"/>
    <p:sldId id="344" r:id="rId66"/>
    <p:sldId id="366" r:id="rId67"/>
    <p:sldId id="307" r:id="rId68"/>
    <p:sldId id="299" r:id="rId69"/>
    <p:sldId id="374" r:id="rId70"/>
    <p:sldId id="300" r:id="rId71"/>
    <p:sldId id="317" r:id="rId72"/>
    <p:sldId id="341" r:id="rId73"/>
    <p:sldId id="331" r:id="rId74"/>
    <p:sldId id="313" r:id="rId75"/>
    <p:sldId id="332" r:id="rId76"/>
    <p:sldId id="333" r:id="rId77"/>
    <p:sldId id="334" r:id="rId78"/>
    <p:sldId id="335" r:id="rId79"/>
    <p:sldId id="336" r:id="rId80"/>
    <p:sldId id="337" r:id="rId81"/>
    <p:sldId id="315" r:id="rId82"/>
    <p:sldId id="368" r:id="rId83"/>
    <p:sldId id="369" r:id="rId84"/>
    <p:sldId id="305" r:id="rId85"/>
    <p:sldId id="311" r:id="rId86"/>
    <p:sldId id="370" r:id="rId87"/>
    <p:sldId id="371" r:id="rId88"/>
    <p:sldId id="372" r:id="rId89"/>
    <p:sldId id="373" r:id="rId90"/>
    <p:sldId id="309" r:id="rId91"/>
    <p:sldId id="310" r:id="rId92"/>
    <p:sldId id="302" r:id="rId93"/>
    <p:sldId id="316" r:id="rId94"/>
    <p:sldId id="362"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9156F9-89A5-4C3A-9978-D6FEBFEFEDF0}" v="1" dt="2020-12-23T02:18:35.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55"/>
    <p:restoredTop sz="96327"/>
  </p:normalViewPr>
  <p:slideViewPr>
    <p:cSldViewPr snapToGrid="0" snapToObjects="1">
      <p:cViewPr varScale="1">
        <p:scale>
          <a:sx n="142" d="100"/>
          <a:sy n="142" d="100"/>
        </p:scale>
        <p:origin x="640" y="184"/>
      </p:cViewPr>
      <p:guideLst/>
    </p:cSldViewPr>
  </p:slideViewPr>
  <p:notesTextViewPr>
    <p:cViewPr>
      <p:scale>
        <a:sx n="1" d="1"/>
        <a:sy n="1" d="1"/>
      </p:scale>
      <p:origin x="0" y="0"/>
    </p:cViewPr>
  </p:notesText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Munoz" userId="N1nvpQfBPYrFTSrBBDMlIUiMgWsg2vqezQ71jCh3OLo=" providerId="None" clId="Web-{A29156F9-89A5-4C3A-9978-D6FEBFEFEDF0}"/>
    <pc:docChg chg="sldOrd">
      <pc:chgData name="Juan Munoz" userId="N1nvpQfBPYrFTSrBBDMlIUiMgWsg2vqezQ71jCh3OLo=" providerId="None" clId="Web-{A29156F9-89A5-4C3A-9978-D6FEBFEFEDF0}" dt="2020-12-23T02:18:35.200" v="0"/>
      <pc:docMkLst>
        <pc:docMk/>
      </pc:docMkLst>
      <pc:sldChg chg="ord">
        <pc:chgData name="Juan Munoz" userId="N1nvpQfBPYrFTSrBBDMlIUiMgWsg2vqezQ71jCh3OLo=" providerId="None" clId="Web-{A29156F9-89A5-4C3A-9978-D6FEBFEFEDF0}" dt="2020-12-23T02:18:35.200" v="0"/>
        <pc:sldMkLst>
          <pc:docMk/>
          <pc:sldMk cId="3950109638" sldId="258"/>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nsible.com/products/tower/editions" TargetMode="External"/><Relationship Id="rId1" Type="http://schemas.openxmlformats.org/officeDocument/2006/relationships/hyperlink" Target="https://github.com/ansible/ansible" TargetMode="External"/><Relationship Id="rId4" Type="http://schemas.openxmlformats.org/officeDocument/2006/relationships/image" Target="../media/image11.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github.com/ansible/ansible" TargetMode="External"/><Relationship Id="rId1" Type="http://schemas.openxmlformats.org/officeDocument/2006/relationships/image" Target="../media/image10.png"/><Relationship Id="rId4" Type="http://schemas.openxmlformats.org/officeDocument/2006/relationships/hyperlink" Target="https://www.ansible.com/products/tower/edition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B44EF-CB2A-2A4F-80AB-EDFEA1C03B97}" type="doc">
      <dgm:prSet loTypeId="urn:microsoft.com/office/officeart/2005/8/layout/hProcess11" loCatId="" qsTypeId="urn:microsoft.com/office/officeart/2005/8/quickstyle/simple4" qsCatId="simple" csTypeId="urn:microsoft.com/office/officeart/2005/8/colors/accent1_2" csCatId="accent1" phldr="1"/>
      <dgm:spPr/>
    </dgm:pt>
    <dgm:pt modelId="{7297D839-4B3E-C74A-8B97-9846614DAD61}">
      <dgm:prSet phldrT="[Text]"/>
      <dgm:spPr/>
      <dgm:t>
        <a:bodyPr/>
        <a:lstStyle/>
        <a:p>
          <a:r>
            <a:rPr lang="en-US" dirty="0"/>
            <a:t>1993 </a:t>
          </a:r>
          <a:r>
            <a:rPr lang="en-US" dirty="0" err="1"/>
            <a:t>CFEngine</a:t>
          </a:r>
          <a:endParaRPr lang="en-US" dirty="0"/>
        </a:p>
      </dgm:t>
    </dgm:pt>
    <dgm:pt modelId="{103C2927-7ED0-6E4D-A0A0-D838EF83543E}" type="parTrans" cxnId="{16B880C7-1BAF-3D40-A2B9-CF42FBC13A0F}">
      <dgm:prSet/>
      <dgm:spPr/>
      <dgm:t>
        <a:bodyPr/>
        <a:lstStyle/>
        <a:p>
          <a:endParaRPr lang="en-US"/>
        </a:p>
      </dgm:t>
    </dgm:pt>
    <dgm:pt modelId="{62C5CB85-95B3-724D-97FC-8FAD35DEB727}" type="sibTrans" cxnId="{16B880C7-1BAF-3D40-A2B9-CF42FBC13A0F}">
      <dgm:prSet/>
      <dgm:spPr/>
      <dgm:t>
        <a:bodyPr/>
        <a:lstStyle/>
        <a:p>
          <a:endParaRPr lang="en-US"/>
        </a:p>
      </dgm:t>
    </dgm:pt>
    <dgm:pt modelId="{93E4392F-0A87-FE4E-B14E-609F5B92CED0}">
      <dgm:prSet phldrT="[Text]"/>
      <dgm:spPr/>
      <dgm:t>
        <a:bodyPr/>
        <a:lstStyle/>
        <a:p>
          <a:r>
            <a:rPr lang="en-US" dirty="0"/>
            <a:t>1998</a:t>
          </a:r>
          <a:br>
            <a:rPr lang="en-US" dirty="0"/>
          </a:br>
          <a:r>
            <a:rPr lang="en-US" dirty="0"/>
            <a:t>PIKT</a:t>
          </a:r>
        </a:p>
      </dgm:t>
    </dgm:pt>
    <dgm:pt modelId="{D573B1BF-D070-5C49-A62D-BA8D0F8A8647}" type="parTrans" cxnId="{919B12D4-63C5-9048-B47F-7A64F1F50182}">
      <dgm:prSet/>
      <dgm:spPr/>
      <dgm:t>
        <a:bodyPr/>
        <a:lstStyle/>
        <a:p>
          <a:endParaRPr lang="en-US"/>
        </a:p>
      </dgm:t>
    </dgm:pt>
    <dgm:pt modelId="{93A61E65-47D9-594A-885D-772C537C5A9B}" type="sibTrans" cxnId="{919B12D4-63C5-9048-B47F-7A64F1F50182}">
      <dgm:prSet/>
      <dgm:spPr/>
      <dgm:t>
        <a:bodyPr/>
        <a:lstStyle/>
        <a:p>
          <a:endParaRPr lang="en-US"/>
        </a:p>
      </dgm:t>
    </dgm:pt>
    <dgm:pt modelId="{239DE688-701C-E04A-805E-2D6AB769EE22}">
      <dgm:prSet phldrT="[Text]"/>
      <dgm:spPr/>
      <dgm:t>
        <a:bodyPr/>
        <a:lstStyle/>
        <a:p>
          <a:r>
            <a:rPr lang="en-US" dirty="0"/>
            <a:t>2005 Puppet</a:t>
          </a:r>
        </a:p>
      </dgm:t>
    </dgm:pt>
    <dgm:pt modelId="{706335C6-2973-5F4A-B493-244BF0301AD1}" type="parTrans" cxnId="{B0E4E9C0-53D1-5A41-8F98-0BEFAFFFF27F}">
      <dgm:prSet/>
      <dgm:spPr/>
      <dgm:t>
        <a:bodyPr/>
        <a:lstStyle/>
        <a:p>
          <a:endParaRPr lang="en-US"/>
        </a:p>
      </dgm:t>
    </dgm:pt>
    <dgm:pt modelId="{A0BAA6C1-B94A-854E-A33E-C9D453AD67C1}" type="sibTrans" cxnId="{B0E4E9C0-53D1-5A41-8F98-0BEFAFFFF27F}">
      <dgm:prSet/>
      <dgm:spPr/>
      <dgm:t>
        <a:bodyPr/>
        <a:lstStyle/>
        <a:p>
          <a:endParaRPr lang="en-US"/>
        </a:p>
      </dgm:t>
    </dgm:pt>
    <dgm:pt modelId="{0CE3508A-79C3-954B-AF01-93E8767BE122}">
      <dgm:prSet phldrT="[Text]"/>
      <dgm:spPr/>
      <dgm:t>
        <a:bodyPr/>
        <a:lstStyle/>
        <a:p>
          <a:r>
            <a:rPr lang="en-US" dirty="0"/>
            <a:t>2009 Chef</a:t>
          </a:r>
        </a:p>
      </dgm:t>
    </dgm:pt>
    <dgm:pt modelId="{4A3AD11C-BAA6-CC46-84D5-097501BF396A}" type="parTrans" cxnId="{A599F988-DFAC-FC4E-B844-076EBD565518}">
      <dgm:prSet/>
      <dgm:spPr/>
      <dgm:t>
        <a:bodyPr/>
        <a:lstStyle/>
        <a:p>
          <a:endParaRPr lang="en-US"/>
        </a:p>
      </dgm:t>
    </dgm:pt>
    <dgm:pt modelId="{DA1239AB-C52F-DD43-B84A-6A627D81D5BE}" type="sibTrans" cxnId="{A599F988-DFAC-FC4E-B844-076EBD565518}">
      <dgm:prSet/>
      <dgm:spPr/>
      <dgm:t>
        <a:bodyPr/>
        <a:lstStyle/>
        <a:p>
          <a:endParaRPr lang="en-US"/>
        </a:p>
      </dgm:t>
    </dgm:pt>
    <dgm:pt modelId="{20977F4D-FB92-8D41-B20A-D7BB562B6744}">
      <dgm:prSet phldrT="[Text]"/>
      <dgm:spPr/>
      <dgm:t>
        <a:bodyPr/>
        <a:lstStyle/>
        <a:p>
          <a:r>
            <a:rPr lang="en-US" dirty="0"/>
            <a:t>2011</a:t>
          </a:r>
          <a:br>
            <a:rPr lang="en-US" dirty="0"/>
          </a:br>
          <a:r>
            <a:rPr lang="en-US" dirty="0"/>
            <a:t>Salt</a:t>
          </a:r>
        </a:p>
      </dgm:t>
    </dgm:pt>
    <dgm:pt modelId="{7CD2457F-5085-2849-8633-87DBE35E37FB}" type="parTrans" cxnId="{81E78DB1-CA18-6448-9861-F18DBB1EF6B4}">
      <dgm:prSet/>
      <dgm:spPr/>
      <dgm:t>
        <a:bodyPr/>
        <a:lstStyle/>
        <a:p>
          <a:endParaRPr lang="en-US"/>
        </a:p>
      </dgm:t>
    </dgm:pt>
    <dgm:pt modelId="{6C955C36-543D-9847-9E45-4A10E3D326C6}" type="sibTrans" cxnId="{81E78DB1-CA18-6448-9861-F18DBB1EF6B4}">
      <dgm:prSet/>
      <dgm:spPr/>
      <dgm:t>
        <a:bodyPr/>
        <a:lstStyle/>
        <a:p>
          <a:endParaRPr lang="en-US"/>
        </a:p>
      </dgm:t>
    </dgm:pt>
    <dgm:pt modelId="{49935340-7259-FF4C-A6EB-FE699EA39D5D}">
      <dgm:prSet phldrT="[Text]"/>
      <dgm:spPr/>
      <dgm:t>
        <a:bodyPr/>
        <a:lstStyle/>
        <a:p>
          <a:r>
            <a:rPr lang="en-US" dirty="0"/>
            <a:t>2012 Ansible</a:t>
          </a:r>
        </a:p>
      </dgm:t>
    </dgm:pt>
    <dgm:pt modelId="{E98474AB-D9E5-BF46-B820-479072FE2AB0}" type="parTrans" cxnId="{22E63103-DB30-7B4A-8B61-662146A2DD1E}">
      <dgm:prSet/>
      <dgm:spPr/>
      <dgm:t>
        <a:bodyPr/>
        <a:lstStyle/>
        <a:p>
          <a:endParaRPr lang="en-US"/>
        </a:p>
      </dgm:t>
    </dgm:pt>
    <dgm:pt modelId="{BB9AE8CD-317E-9449-92BA-D4DB884997DF}" type="sibTrans" cxnId="{22E63103-DB30-7B4A-8B61-662146A2DD1E}">
      <dgm:prSet/>
      <dgm:spPr/>
      <dgm:t>
        <a:bodyPr/>
        <a:lstStyle/>
        <a:p>
          <a:endParaRPr lang="en-US"/>
        </a:p>
      </dgm:t>
    </dgm:pt>
    <dgm:pt modelId="{7B16CC8A-DBD4-854B-9E37-3E2E7C93F255}" type="pres">
      <dgm:prSet presAssocID="{29CB44EF-CB2A-2A4F-80AB-EDFEA1C03B97}" presName="Name0" presStyleCnt="0">
        <dgm:presLayoutVars>
          <dgm:dir/>
          <dgm:resizeHandles val="exact"/>
        </dgm:presLayoutVars>
      </dgm:prSet>
      <dgm:spPr/>
    </dgm:pt>
    <dgm:pt modelId="{3618F400-4405-DF40-9C39-9503279D070C}" type="pres">
      <dgm:prSet presAssocID="{29CB44EF-CB2A-2A4F-80AB-EDFEA1C03B97}" presName="arrow" presStyleLbl="bgShp" presStyleIdx="0" presStyleCnt="1" custScaleY="24181"/>
      <dgm:spPr/>
    </dgm:pt>
    <dgm:pt modelId="{B6CB6D2C-F4A5-B749-917F-5C6E7154F357}" type="pres">
      <dgm:prSet presAssocID="{29CB44EF-CB2A-2A4F-80AB-EDFEA1C03B97}" presName="points" presStyleCnt="0"/>
      <dgm:spPr/>
    </dgm:pt>
    <dgm:pt modelId="{C4BC6986-D23B-B548-A8FB-BB26EFE8B1DF}" type="pres">
      <dgm:prSet presAssocID="{7297D839-4B3E-C74A-8B97-9846614DAD61}" presName="compositeA" presStyleCnt="0"/>
      <dgm:spPr/>
    </dgm:pt>
    <dgm:pt modelId="{E813223D-A8A7-2041-8081-4179F382AA01}" type="pres">
      <dgm:prSet presAssocID="{7297D839-4B3E-C74A-8B97-9846614DAD61}" presName="textA" presStyleLbl="revTx" presStyleIdx="0" presStyleCnt="6" custLinFactNeighborY="11827">
        <dgm:presLayoutVars>
          <dgm:bulletEnabled val="1"/>
        </dgm:presLayoutVars>
      </dgm:prSet>
      <dgm:spPr/>
    </dgm:pt>
    <dgm:pt modelId="{AF14E18E-A508-0D4B-94CD-1A662C76B541}" type="pres">
      <dgm:prSet presAssocID="{7297D839-4B3E-C74A-8B97-9846614DAD61}" presName="circleA" presStyleLbl="node1" presStyleIdx="0" presStyleCnt="6" custScaleX="56448" custScaleY="56448" custLinFactNeighborY="-24696"/>
      <dgm:spPr>
        <a:solidFill>
          <a:schemeClr val="accent3">
            <a:lumMod val="75000"/>
          </a:schemeClr>
        </a:solidFill>
      </dgm:spPr>
    </dgm:pt>
    <dgm:pt modelId="{73012256-55B2-B340-8D99-7B55748E1D88}" type="pres">
      <dgm:prSet presAssocID="{7297D839-4B3E-C74A-8B97-9846614DAD61}" presName="spaceA" presStyleCnt="0"/>
      <dgm:spPr/>
    </dgm:pt>
    <dgm:pt modelId="{7D3FF3D2-D46F-3247-9B2E-C6FCC6318BCF}" type="pres">
      <dgm:prSet presAssocID="{62C5CB85-95B3-724D-97FC-8FAD35DEB727}" presName="space" presStyleCnt="0"/>
      <dgm:spPr/>
    </dgm:pt>
    <dgm:pt modelId="{B773905A-DF35-B243-B998-449CEB13A22C}" type="pres">
      <dgm:prSet presAssocID="{93E4392F-0A87-FE4E-B14E-609F5B92CED0}" presName="compositeB" presStyleCnt="0"/>
      <dgm:spPr/>
    </dgm:pt>
    <dgm:pt modelId="{95226FAB-740D-FB43-8805-F2EE39F5EF61}" type="pres">
      <dgm:prSet presAssocID="{93E4392F-0A87-FE4E-B14E-609F5B92CED0}" presName="textB" presStyleLbl="revTx" presStyleIdx="1" presStyleCnt="6" custLinFactNeighborY="-9772">
        <dgm:presLayoutVars>
          <dgm:bulletEnabled val="1"/>
        </dgm:presLayoutVars>
      </dgm:prSet>
      <dgm:spPr/>
    </dgm:pt>
    <dgm:pt modelId="{86FA70CE-B482-874C-A609-E3D492625D7D}" type="pres">
      <dgm:prSet presAssocID="{93E4392F-0A87-FE4E-B14E-609F5B92CED0}" presName="circleB" presStyleLbl="node1" presStyleIdx="1" presStyleCnt="6" custScaleX="56448" custScaleY="56448" custLinFactNeighborY="26754"/>
      <dgm:spPr>
        <a:solidFill>
          <a:schemeClr val="accent5"/>
        </a:solidFill>
      </dgm:spPr>
    </dgm:pt>
    <dgm:pt modelId="{3459298E-B31B-E14D-A787-640D3F3FAF3E}" type="pres">
      <dgm:prSet presAssocID="{93E4392F-0A87-FE4E-B14E-609F5B92CED0}" presName="spaceB" presStyleCnt="0"/>
      <dgm:spPr/>
    </dgm:pt>
    <dgm:pt modelId="{B1D3EDEC-28E3-5948-84E5-8A0FB4BE1576}" type="pres">
      <dgm:prSet presAssocID="{93A61E65-47D9-594A-885D-772C537C5A9B}" presName="space" presStyleCnt="0"/>
      <dgm:spPr/>
    </dgm:pt>
    <dgm:pt modelId="{B93607D7-EC0E-6C4A-9527-9C8CFBB57C93}" type="pres">
      <dgm:prSet presAssocID="{239DE688-701C-E04A-805E-2D6AB769EE22}" presName="compositeA" presStyleCnt="0"/>
      <dgm:spPr/>
    </dgm:pt>
    <dgm:pt modelId="{17E47E0F-63EE-3F4E-9E24-703F766ECD1B}" type="pres">
      <dgm:prSet presAssocID="{239DE688-701C-E04A-805E-2D6AB769EE22}" presName="textA" presStyleLbl="revTx" presStyleIdx="2" presStyleCnt="6" custLinFactNeighborY="13888">
        <dgm:presLayoutVars>
          <dgm:bulletEnabled val="1"/>
        </dgm:presLayoutVars>
      </dgm:prSet>
      <dgm:spPr/>
    </dgm:pt>
    <dgm:pt modelId="{7859941A-E392-9A49-9DC4-2E654518BD73}" type="pres">
      <dgm:prSet presAssocID="{239DE688-701C-E04A-805E-2D6AB769EE22}" presName="circleA" presStyleLbl="node1" presStyleIdx="2" presStyleCnt="6" custScaleX="56448" custScaleY="56448" custLinFactNeighborY="-20580"/>
      <dgm:spPr>
        <a:solidFill>
          <a:schemeClr val="accent3">
            <a:lumMod val="75000"/>
          </a:schemeClr>
        </a:solidFill>
      </dgm:spPr>
    </dgm:pt>
    <dgm:pt modelId="{E0568CD9-D1BB-1140-8E47-DFDD3121A778}" type="pres">
      <dgm:prSet presAssocID="{239DE688-701C-E04A-805E-2D6AB769EE22}" presName="spaceA" presStyleCnt="0"/>
      <dgm:spPr/>
    </dgm:pt>
    <dgm:pt modelId="{7DE3D508-8F1B-6347-91C6-09CDDCE295E6}" type="pres">
      <dgm:prSet presAssocID="{A0BAA6C1-B94A-854E-A33E-C9D453AD67C1}" presName="space" presStyleCnt="0"/>
      <dgm:spPr/>
    </dgm:pt>
    <dgm:pt modelId="{F2D847C5-DEE9-A340-AA30-46EAE2F1CF29}" type="pres">
      <dgm:prSet presAssocID="{0CE3508A-79C3-954B-AF01-93E8767BE122}" presName="compositeB" presStyleCnt="0"/>
      <dgm:spPr/>
    </dgm:pt>
    <dgm:pt modelId="{5E738A5B-8A9B-C943-AD10-0151035D3BA1}" type="pres">
      <dgm:prSet presAssocID="{0CE3508A-79C3-954B-AF01-93E8767BE122}" presName="textB" presStyleLbl="revTx" presStyleIdx="3" presStyleCnt="6" custLinFactNeighborY="-9772">
        <dgm:presLayoutVars>
          <dgm:bulletEnabled val="1"/>
        </dgm:presLayoutVars>
      </dgm:prSet>
      <dgm:spPr/>
    </dgm:pt>
    <dgm:pt modelId="{59F29CA4-AFC7-314F-A498-A50D6C545147}" type="pres">
      <dgm:prSet presAssocID="{0CE3508A-79C3-954B-AF01-93E8767BE122}" presName="circleB" presStyleLbl="node1" presStyleIdx="3" presStyleCnt="6" custScaleX="56448" custScaleY="56448" custLinFactNeighborY="26754"/>
      <dgm:spPr>
        <a:solidFill>
          <a:schemeClr val="accent5"/>
        </a:solidFill>
      </dgm:spPr>
    </dgm:pt>
    <dgm:pt modelId="{6C2B84F3-454B-E840-B171-4BE3436A634A}" type="pres">
      <dgm:prSet presAssocID="{0CE3508A-79C3-954B-AF01-93E8767BE122}" presName="spaceB" presStyleCnt="0"/>
      <dgm:spPr/>
    </dgm:pt>
    <dgm:pt modelId="{C76D3809-314A-3243-B1D4-B3214E7AAEA1}" type="pres">
      <dgm:prSet presAssocID="{DA1239AB-C52F-DD43-B84A-6A627D81D5BE}" presName="space" presStyleCnt="0"/>
      <dgm:spPr/>
    </dgm:pt>
    <dgm:pt modelId="{33E5F67E-F9EF-0E41-ADFF-3BBF885F5073}" type="pres">
      <dgm:prSet presAssocID="{20977F4D-FB92-8D41-B20A-D7BB562B6744}" presName="compositeA" presStyleCnt="0"/>
      <dgm:spPr/>
    </dgm:pt>
    <dgm:pt modelId="{CDC028DF-970D-3344-B907-9C8B2649AD6C}" type="pres">
      <dgm:prSet presAssocID="{20977F4D-FB92-8D41-B20A-D7BB562B6744}" presName="textA" presStyleLbl="revTx" presStyleIdx="4" presStyleCnt="6" custLinFactNeighborY="12343">
        <dgm:presLayoutVars>
          <dgm:bulletEnabled val="1"/>
        </dgm:presLayoutVars>
      </dgm:prSet>
      <dgm:spPr/>
    </dgm:pt>
    <dgm:pt modelId="{5BAD7865-D8B1-8842-A5AA-F4680BC04438}" type="pres">
      <dgm:prSet presAssocID="{20977F4D-FB92-8D41-B20A-D7BB562B6744}" presName="circleA" presStyleLbl="node1" presStyleIdx="4" presStyleCnt="6" custScaleX="56448" custScaleY="56448" custLinFactNeighborY="-20580"/>
      <dgm:spPr>
        <a:solidFill>
          <a:schemeClr val="accent3">
            <a:lumMod val="75000"/>
          </a:schemeClr>
        </a:solidFill>
      </dgm:spPr>
    </dgm:pt>
    <dgm:pt modelId="{22E9C775-7F72-8A4B-AA09-A616384BD4BE}" type="pres">
      <dgm:prSet presAssocID="{20977F4D-FB92-8D41-B20A-D7BB562B6744}" presName="spaceA" presStyleCnt="0"/>
      <dgm:spPr/>
    </dgm:pt>
    <dgm:pt modelId="{3919B10A-7498-ED49-97CC-9902EBCA83F4}" type="pres">
      <dgm:prSet presAssocID="{6C955C36-543D-9847-9E45-4A10E3D326C6}" presName="space" presStyleCnt="0"/>
      <dgm:spPr/>
    </dgm:pt>
    <dgm:pt modelId="{1A732A23-EF93-F445-99EA-2BD05C3A03E5}" type="pres">
      <dgm:prSet presAssocID="{49935340-7259-FF4C-A6EB-FE699EA39D5D}" presName="compositeB" presStyleCnt="0"/>
      <dgm:spPr/>
    </dgm:pt>
    <dgm:pt modelId="{6EB412D7-2002-8340-9DA0-A728A80EDF0E}" type="pres">
      <dgm:prSet presAssocID="{49935340-7259-FF4C-A6EB-FE699EA39D5D}" presName="textB" presStyleLbl="revTx" presStyleIdx="5" presStyleCnt="6" custLinFactNeighborY="-9772">
        <dgm:presLayoutVars>
          <dgm:bulletEnabled val="1"/>
        </dgm:presLayoutVars>
      </dgm:prSet>
      <dgm:spPr/>
    </dgm:pt>
    <dgm:pt modelId="{F85A220B-0776-8D4E-AB9A-C03A67895B3A}" type="pres">
      <dgm:prSet presAssocID="{49935340-7259-FF4C-A6EB-FE699EA39D5D}" presName="circleB" presStyleLbl="node1" presStyleIdx="5" presStyleCnt="6" custScaleX="56448" custScaleY="56448" custLinFactNeighborY="24696"/>
      <dgm:spPr>
        <a:solidFill>
          <a:schemeClr val="accent6">
            <a:lumMod val="75000"/>
          </a:schemeClr>
        </a:solidFill>
      </dgm:spPr>
    </dgm:pt>
    <dgm:pt modelId="{0FAEFE2F-86E8-AE48-9E62-54EA8DC0B32B}" type="pres">
      <dgm:prSet presAssocID="{49935340-7259-FF4C-A6EB-FE699EA39D5D}" presName="spaceB" presStyleCnt="0"/>
      <dgm:spPr/>
    </dgm:pt>
  </dgm:ptLst>
  <dgm:cxnLst>
    <dgm:cxn modelId="{22E63103-DB30-7B4A-8B61-662146A2DD1E}" srcId="{29CB44EF-CB2A-2A4F-80AB-EDFEA1C03B97}" destId="{49935340-7259-FF4C-A6EB-FE699EA39D5D}" srcOrd="5" destOrd="0" parTransId="{E98474AB-D9E5-BF46-B820-479072FE2AB0}" sibTransId="{BB9AE8CD-317E-9449-92BA-D4DB884997DF}"/>
    <dgm:cxn modelId="{F7C6A717-7F5B-7549-A76D-CD8F0CF53F3D}" type="presOf" srcId="{93E4392F-0A87-FE4E-B14E-609F5B92CED0}" destId="{95226FAB-740D-FB43-8805-F2EE39F5EF61}" srcOrd="0" destOrd="0" presId="urn:microsoft.com/office/officeart/2005/8/layout/hProcess11"/>
    <dgm:cxn modelId="{843F1344-54CD-104A-AB9A-B84E8BF3BE1F}" type="presOf" srcId="{20977F4D-FB92-8D41-B20A-D7BB562B6744}" destId="{CDC028DF-970D-3344-B907-9C8B2649AD6C}" srcOrd="0" destOrd="0" presId="urn:microsoft.com/office/officeart/2005/8/layout/hProcess11"/>
    <dgm:cxn modelId="{CD801E5D-897B-7D4B-8B59-2337D91FCF71}" type="presOf" srcId="{7297D839-4B3E-C74A-8B97-9846614DAD61}" destId="{E813223D-A8A7-2041-8081-4179F382AA01}" srcOrd="0" destOrd="0" presId="urn:microsoft.com/office/officeart/2005/8/layout/hProcess11"/>
    <dgm:cxn modelId="{125D1F6C-6AC8-964F-938F-5336D34E85C0}" type="presOf" srcId="{239DE688-701C-E04A-805E-2D6AB769EE22}" destId="{17E47E0F-63EE-3F4E-9E24-703F766ECD1B}" srcOrd="0" destOrd="0" presId="urn:microsoft.com/office/officeart/2005/8/layout/hProcess11"/>
    <dgm:cxn modelId="{1B19C67A-AB6A-AB41-8631-07D21DA1F1FD}" type="presOf" srcId="{0CE3508A-79C3-954B-AF01-93E8767BE122}" destId="{5E738A5B-8A9B-C943-AD10-0151035D3BA1}" srcOrd="0" destOrd="0" presId="urn:microsoft.com/office/officeart/2005/8/layout/hProcess11"/>
    <dgm:cxn modelId="{A599F988-DFAC-FC4E-B844-076EBD565518}" srcId="{29CB44EF-CB2A-2A4F-80AB-EDFEA1C03B97}" destId="{0CE3508A-79C3-954B-AF01-93E8767BE122}" srcOrd="3" destOrd="0" parTransId="{4A3AD11C-BAA6-CC46-84D5-097501BF396A}" sibTransId="{DA1239AB-C52F-DD43-B84A-6A627D81D5BE}"/>
    <dgm:cxn modelId="{81E78DB1-CA18-6448-9861-F18DBB1EF6B4}" srcId="{29CB44EF-CB2A-2A4F-80AB-EDFEA1C03B97}" destId="{20977F4D-FB92-8D41-B20A-D7BB562B6744}" srcOrd="4" destOrd="0" parTransId="{7CD2457F-5085-2849-8633-87DBE35E37FB}" sibTransId="{6C955C36-543D-9847-9E45-4A10E3D326C6}"/>
    <dgm:cxn modelId="{A95531B2-906B-0044-B065-99C270A92692}" type="presOf" srcId="{49935340-7259-FF4C-A6EB-FE699EA39D5D}" destId="{6EB412D7-2002-8340-9DA0-A728A80EDF0E}" srcOrd="0" destOrd="0" presId="urn:microsoft.com/office/officeart/2005/8/layout/hProcess11"/>
    <dgm:cxn modelId="{B0E4E9C0-53D1-5A41-8F98-0BEFAFFFF27F}" srcId="{29CB44EF-CB2A-2A4F-80AB-EDFEA1C03B97}" destId="{239DE688-701C-E04A-805E-2D6AB769EE22}" srcOrd="2" destOrd="0" parTransId="{706335C6-2973-5F4A-B493-244BF0301AD1}" sibTransId="{A0BAA6C1-B94A-854E-A33E-C9D453AD67C1}"/>
    <dgm:cxn modelId="{16B880C7-1BAF-3D40-A2B9-CF42FBC13A0F}" srcId="{29CB44EF-CB2A-2A4F-80AB-EDFEA1C03B97}" destId="{7297D839-4B3E-C74A-8B97-9846614DAD61}" srcOrd="0" destOrd="0" parTransId="{103C2927-7ED0-6E4D-A0A0-D838EF83543E}" sibTransId="{62C5CB85-95B3-724D-97FC-8FAD35DEB727}"/>
    <dgm:cxn modelId="{919B12D4-63C5-9048-B47F-7A64F1F50182}" srcId="{29CB44EF-CB2A-2A4F-80AB-EDFEA1C03B97}" destId="{93E4392F-0A87-FE4E-B14E-609F5B92CED0}" srcOrd="1" destOrd="0" parTransId="{D573B1BF-D070-5C49-A62D-BA8D0F8A8647}" sibTransId="{93A61E65-47D9-594A-885D-772C537C5A9B}"/>
    <dgm:cxn modelId="{FBB4A9E4-05AD-FE4D-97F9-F2D91F2BE71E}" type="presOf" srcId="{29CB44EF-CB2A-2A4F-80AB-EDFEA1C03B97}" destId="{7B16CC8A-DBD4-854B-9E37-3E2E7C93F255}" srcOrd="0" destOrd="0" presId="urn:microsoft.com/office/officeart/2005/8/layout/hProcess11"/>
    <dgm:cxn modelId="{07AD1382-D944-5D43-AA22-823033C2BCAE}" type="presParOf" srcId="{7B16CC8A-DBD4-854B-9E37-3E2E7C93F255}" destId="{3618F400-4405-DF40-9C39-9503279D070C}" srcOrd="0" destOrd="0" presId="urn:microsoft.com/office/officeart/2005/8/layout/hProcess11"/>
    <dgm:cxn modelId="{6F3F443D-57F5-2742-AD16-D099EEA14587}" type="presParOf" srcId="{7B16CC8A-DBD4-854B-9E37-3E2E7C93F255}" destId="{B6CB6D2C-F4A5-B749-917F-5C6E7154F357}" srcOrd="1" destOrd="0" presId="urn:microsoft.com/office/officeart/2005/8/layout/hProcess11"/>
    <dgm:cxn modelId="{5D5B78A1-A28D-A849-ABBB-73EEF38F7794}" type="presParOf" srcId="{B6CB6D2C-F4A5-B749-917F-5C6E7154F357}" destId="{C4BC6986-D23B-B548-A8FB-BB26EFE8B1DF}" srcOrd="0" destOrd="0" presId="urn:microsoft.com/office/officeart/2005/8/layout/hProcess11"/>
    <dgm:cxn modelId="{4671E91B-826D-F84A-AE39-EE2ADF4ABA22}" type="presParOf" srcId="{C4BC6986-D23B-B548-A8FB-BB26EFE8B1DF}" destId="{E813223D-A8A7-2041-8081-4179F382AA01}" srcOrd="0" destOrd="0" presId="urn:microsoft.com/office/officeart/2005/8/layout/hProcess11"/>
    <dgm:cxn modelId="{F3B45417-49CC-0F40-9093-AEEDFEAB253A}" type="presParOf" srcId="{C4BC6986-D23B-B548-A8FB-BB26EFE8B1DF}" destId="{AF14E18E-A508-0D4B-94CD-1A662C76B541}" srcOrd="1" destOrd="0" presId="urn:microsoft.com/office/officeart/2005/8/layout/hProcess11"/>
    <dgm:cxn modelId="{6568AE13-9645-934C-B705-3C06593AA662}" type="presParOf" srcId="{C4BC6986-D23B-B548-A8FB-BB26EFE8B1DF}" destId="{73012256-55B2-B340-8D99-7B55748E1D88}" srcOrd="2" destOrd="0" presId="urn:microsoft.com/office/officeart/2005/8/layout/hProcess11"/>
    <dgm:cxn modelId="{FEE96ED8-566C-C547-8821-A65BE219A693}" type="presParOf" srcId="{B6CB6D2C-F4A5-B749-917F-5C6E7154F357}" destId="{7D3FF3D2-D46F-3247-9B2E-C6FCC6318BCF}" srcOrd="1" destOrd="0" presId="urn:microsoft.com/office/officeart/2005/8/layout/hProcess11"/>
    <dgm:cxn modelId="{FCEBCB5B-9BE5-7741-898D-755F2ABC7191}" type="presParOf" srcId="{B6CB6D2C-F4A5-B749-917F-5C6E7154F357}" destId="{B773905A-DF35-B243-B998-449CEB13A22C}" srcOrd="2" destOrd="0" presId="urn:microsoft.com/office/officeart/2005/8/layout/hProcess11"/>
    <dgm:cxn modelId="{C6C22FBF-6EEE-C34C-AB2C-E4BF877A4761}" type="presParOf" srcId="{B773905A-DF35-B243-B998-449CEB13A22C}" destId="{95226FAB-740D-FB43-8805-F2EE39F5EF61}" srcOrd="0" destOrd="0" presId="urn:microsoft.com/office/officeart/2005/8/layout/hProcess11"/>
    <dgm:cxn modelId="{EB3C6D69-04F5-834F-978E-6439B20D4E97}" type="presParOf" srcId="{B773905A-DF35-B243-B998-449CEB13A22C}" destId="{86FA70CE-B482-874C-A609-E3D492625D7D}" srcOrd="1" destOrd="0" presId="urn:microsoft.com/office/officeart/2005/8/layout/hProcess11"/>
    <dgm:cxn modelId="{78C0899A-DEB7-6F46-BD12-877AFBC2F8F3}" type="presParOf" srcId="{B773905A-DF35-B243-B998-449CEB13A22C}" destId="{3459298E-B31B-E14D-A787-640D3F3FAF3E}" srcOrd="2" destOrd="0" presId="urn:microsoft.com/office/officeart/2005/8/layout/hProcess11"/>
    <dgm:cxn modelId="{B2161C28-B23B-444C-A318-A29E637A8C8D}" type="presParOf" srcId="{B6CB6D2C-F4A5-B749-917F-5C6E7154F357}" destId="{B1D3EDEC-28E3-5948-84E5-8A0FB4BE1576}" srcOrd="3" destOrd="0" presId="urn:microsoft.com/office/officeart/2005/8/layout/hProcess11"/>
    <dgm:cxn modelId="{C100D4FA-6002-1541-B66C-00C6D4E7AC0F}" type="presParOf" srcId="{B6CB6D2C-F4A5-B749-917F-5C6E7154F357}" destId="{B93607D7-EC0E-6C4A-9527-9C8CFBB57C93}" srcOrd="4" destOrd="0" presId="urn:microsoft.com/office/officeart/2005/8/layout/hProcess11"/>
    <dgm:cxn modelId="{8CC6DAEC-442F-2A47-A1D3-BEE00E7A0E19}" type="presParOf" srcId="{B93607D7-EC0E-6C4A-9527-9C8CFBB57C93}" destId="{17E47E0F-63EE-3F4E-9E24-703F766ECD1B}" srcOrd="0" destOrd="0" presId="urn:microsoft.com/office/officeart/2005/8/layout/hProcess11"/>
    <dgm:cxn modelId="{707924B8-EC0A-FE43-80D1-760838B3DDCD}" type="presParOf" srcId="{B93607D7-EC0E-6C4A-9527-9C8CFBB57C93}" destId="{7859941A-E392-9A49-9DC4-2E654518BD73}" srcOrd="1" destOrd="0" presId="urn:microsoft.com/office/officeart/2005/8/layout/hProcess11"/>
    <dgm:cxn modelId="{8A19B24D-1743-1B41-9EDC-A5988623867F}" type="presParOf" srcId="{B93607D7-EC0E-6C4A-9527-9C8CFBB57C93}" destId="{E0568CD9-D1BB-1140-8E47-DFDD3121A778}" srcOrd="2" destOrd="0" presId="urn:microsoft.com/office/officeart/2005/8/layout/hProcess11"/>
    <dgm:cxn modelId="{01C20D87-4753-254B-86DD-3362048A163E}" type="presParOf" srcId="{B6CB6D2C-F4A5-B749-917F-5C6E7154F357}" destId="{7DE3D508-8F1B-6347-91C6-09CDDCE295E6}" srcOrd="5" destOrd="0" presId="urn:microsoft.com/office/officeart/2005/8/layout/hProcess11"/>
    <dgm:cxn modelId="{F9AECBB8-F387-504F-B22C-2CCA884F0F2C}" type="presParOf" srcId="{B6CB6D2C-F4A5-B749-917F-5C6E7154F357}" destId="{F2D847C5-DEE9-A340-AA30-46EAE2F1CF29}" srcOrd="6" destOrd="0" presId="urn:microsoft.com/office/officeart/2005/8/layout/hProcess11"/>
    <dgm:cxn modelId="{D894E952-65EE-3C4D-9F60-AA9F39A084A2}" type="presParOf" srcId="{F2D847C5-DEE9-A340-AA30-46EAE2F1CF29}" destId="{5E738A5B-8A9B-C943-AD10-0151035D3BA1}" srcOrd="0" destOrd="0" presId="urn:microsoft.com/office/officeart/2005/8/layout/hProcess11"/>
    <dgm:cxn modelId="{9D4E7579-86D6-A341-B099-C8DEE5CF5AA5}" type="presParOf" srcId="{F2D847C5-DEE9-A340-AA30-46EAE2F1CF29}" destId="{59F29CA4-AFC7-314F-A498-A50D6C545147}" srcOrd="1" destOrd="0" presId="urn:microsoft.com/office/officeart/2005/8/layout/hProcess11"/>
    <dgm:cxn modelId="{689AF36F-9179-B443-9F0D-0C437820EE9E}" type="presParOf" srcId="{F2D847C5-DEE9-A340-AA30-46EAE2F1CF29}" destId="{6C2B84F3-454B-E840-B171-4BE3436A634A}" srcOrd="2" destOrd="0" presId="urn:microsoft.com/office/officeart/2005/8/layout/hProcess11"/>
    <dgm:cxn modelId="{CC0CAACF-4F21-4343-94CC-9CCE6C18D0F1}" type="presParOf" srcId="{B6CB6D2C-F4A5-B749-917F-5C6E7154F357}" destId="{C76D3809-314A-3243-B1D4-B3214E7AAEA1}" srcOrd="7" destOrd="0" presId="urn:microsoft.com/office/officeart/2005/8/layout/hProcess11"/>
    <dgm:cxn modelId="{B45D0719-0692-A045-A196-E5AAA875BA5D}" type="presParOf" srcId="{B6CB6D2C-F4A5-B749-917F-5C6E7154F357}" destId="{33E5F67E-F9EF-0E41-ADFF-3BBF885F5073}" srcOrd="8" destOrd="0" presId="urn:microsoft.com/office/officeart/2005/8/layout/hProcess11"/>
    <dgm:cxn modelId="{9BF8D60E-FD12-1646-8B52-E75D72C3A2D1}" type="presParOf" srcId="{33E5F67E-F9EF-0E41-ADFF-3BBF885F5073}" destId="{CDC028DF-970D-3344-B907-9C8B2649AD6C}" srcOrd="0" destOrd="0" presId="urn:microsoft.com/office/officeart/2005/8/layout/hProcess11"/>
    <dgm:cxn modelId="{C00A319E-BBBC-224B-9C93-42BD82316049}" type="presParOf" srcId="{33E5F67E-F9EF-0E41-ADFF-3BBF885F5073}" destId="{5BAD7865-D8B1-8842-A5AA-F4680BC04438}" srcOrd="1" destOrd="0" presId="urn:microsoft.com/office/officeart/2005/8/layout/hProcess11"/>
    <dgm:cxn modelId="{B86C1062-F665-164B-B01B-1EB7EA005157}" type="presParOf" srcId="{33E5F67E-F9EF-0E41-ADFF-3BBF885F5073}" destId="{22E9C775-7F72-8A4B-AA09-A616384BD4BE}" srcOrd="2" destOrd="0" presId="urn:microsoft.com/office/officeart/2005/8/layout/hProcess11"/>
    <dgm:cxn modelId="{7100B595-5E7A-B744-8469-EFE8A8C3B49F}" type="presParOf" srcId="{B6CB6D2C-F4A5-B749-917F-5C6E7154F357}" destId="{3919B10A-7498-ED49-97CC-9902EBCA83F4}" srcOrd="9" destOrd="0" presId="urn:microsoft.com/office/officeart/2005/8/layout/hProcess11"/>
    <dgm:cxn modelId="{B12738B1-ECD3-1E4D-8B22-37A44898A8CD}" type="presParOf" srcId="{B6CB6D2C-F4A5-B749-917F-5C6E7154F357}" destId="{1A732A23-EF93-F445-99EA-2BD05C3A03E5}" srcOrd="10" destOrd="0" presId="urn:microsoft.com/office/officeart/2005/8/layout/hProcess11"/>
    <dgm:cxn modelId="{9D5DFDE3-3B0B-234A-BD02-66D38EECDE15}" type="presParOf" srcId="{1A732A23-EF93-F445-99EA-2BD05C3A03E5}" destId="{6EB412D7-2002-8340-9DA0-A728A80EDF0E}" srcOrd="0" destOrd="0" presId="urn:microsoft.com/office/officeart/2005/8/layout/hProcess11"/>
    <dgm:cxn modelId="{94C0E4E4-504C-834C-AE7D-1BAA777E3DCD}" type="presParOf" srcId="{1A732A23-EF93-F445-99EA-2BD05C3A03E5}" destId="{F85A220B-0776-8D4E-AB9A-C03A67895B3A}" srcOrd="1" destOrd="0" presId="urn:microsoft.com/office/officeart/2005/8/layout/hProcess11"/>
    <dgm:cxn modelId="{16EBF0C2-56E4-6343-A415-D1E2B67193C1}" type="presParOf" srcId="{1A732A23-EF93-F445-99EA-2BD05C3A03E5}" destId="{0FAEFE2F-86E8-AE48-9E62-54EA8DC0B32B}"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EFD14D-DF31-44A7-AD29-55335817BCF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B2676F5-53BA-40D5-9977-8C35008B1B9D}">
      <dgm:prSet/>
      <dgm:spPr/>
      <dgm:t>
        <a:bodyPr/>
        <a:lstStyle/>
        <a:p>
          <a:pPr>
            <a:lnSpc>
              <a:spcPct val="100000"/>
            </a:lnSpc>
            <a:defRPr b="1"/>
          </a:pPr>
          <a:r>
            <a:rPr lang="en-US" dirty="0"/>
            <a:t>Open Source</a:t>
          </a:r>
        </a:p>
      </dgm:t>
    </dgm:pt>
    <dgm:pt modelId="{CF5F6835-CF1A-423C-8D1B-06E98AEB7A60}" type="parTrans" cxnId="{44A63185-70D0-46F8-835B-ABC45A23FD34}">
      <dgm:prSet/>
      <dgm:spPr/>
      <dgm:t>
        <a:bodyPr/>
        <a:lstStyle/>
        <a:p>
          <a:endParaRPr lang="en-US"/>
        </a:p>
      </dgm:t>
    </dgm:pt>
    <dgm:pt modelId="{085A71BD-B0F1-4A1D-A51E-7F6A6543548D}" type="sibTrans" cxnId="{44A63185-70D0-46F8-835B-ABC45A23FD34}">
      <dgm:prSet/>
      <dgm:spPr/>
      <dgm:t>
        <a:bodyPr/>
        <a:lstStyle/>
        <a:p>
          <a:endParaRPr lang="en-US"/>
        </a:p>
      </dgm:t>
    </dgm:pt>
    <dgm:pt modelId="{EB0C1204-EC67-49E5-AFA1-274C940079D3}">
      <dgm:prSet custT="1"/>
      <dgm:spPr/>
      <dgm:t>
        <a:bodyPr/>
        <a:lstStyle/>
        <a:p>
          <a:pPr>
            <a:lnSpc>
              <a:spcPct val="100000"/>
            </a:lnSpc>
          </a:pPr>
          <a:r>
            <a:rPr lang="en-US" sz="1400" dirty="0">
              <a:hlinkClick xmlns:r="http://schemas.openxmlformats.org/officeDocument/2006/relationships" r:id="rId1"/>
            </a:rPr>
            <a:t>https://</a:t>
          </a:r>
          <a:r>
            <a:rPr lang="en-US" sz="1400" dirty="0" err="1">
              <a:hlinkClick xmlns:r="http://schemas.openxmlformats.org/officeDocument/2006/relationships" r:id="rId1"/>
            </a:rPr>
            <a:t>github.com</a:t>
          </a:r>
          <a:r>
            <a:rPr lang="en-US" sz="1400" dirty="0">
              <a:hlinkClick xmlns:r="http://schemas.openxmlformats.org/officeDocument/2006/relationships" r:id="rId1"/>
            </a:rPr>
            <a:t>/ansible/ansible</a:t>
          </a:r>
          <a:endParaRPr lang="en-US" sz="1400" dirty="0"/>
        </a:p>
      </dgm:t>
    </dgm:pt>
    <dgm:pt modelId="{5EE682E3-4E9A-4D73-9E32-8B102EA0B2A9}" type="parTrans" cxnId="{793FEC0D-A902-4DD1-B3AA-2EB27C65C8A1}">
      <dgm:prSet/>
      <dgm:spPr/>
      <dgm:t>
        <a:bodyPr/>
        <a:lstStyle/>
        <a:p>
          <a:endParaRPr lang="en-US"/>
        </a:p>
      </dgm:t>
    </dgm:pt>
    <dgm:pt modelId="{9C3370AC-6F14-474D-AE43-3C0728044F55}" type="sibTrans" cxnId="{793FEC0D-A902-4DD1-B3AA-2EB27C65C8A1}">
      <dgm:prSet/>
      <dgm:spPr/>
      <dgm:t>
        <a:bodyPr/>
        <a:lstStyle/>
        <a:p>
          <a:endParaRPr lang="en-US"/>
        </a:p>
      </dgm:t>
    </dgm:pt>
    <dgm:pt modelId="{E2E0785B-F49B-4298-8C31-B115013B4B8F}">
      <dgm:prSet/>
      <dgm:spPr/>
      <dgm:t>
        <a:bodyPr/>
        <a:lstStyle/>
        <a:p>
          <a:pPr>
            <a:lnSpc>
              <a:spcPct val="100000"/>
            </a:lnSpc>
            <a:defRPr b="1"/>
          </a:pPr>
          <a:r>
            <a:rPr lang="en-US" dirty="0"/>
            <a:t>Commercial </a:t>
          </a:r>
        </a:p>
      </dgm:t>
    </dgm:pt>
    <dgm:pt modelId="{64667448-E1FB-4C0A-AF2E-963B41C71BB1}" type="parTrans" cxnId="{EEE0AC17-57CA-4B5E-8C66-A0E3B1E79132}">
      <dgm:prSet/>
      <dgm:spPr/>
      <dgm:t>
        <a:bodyPr/>
        <a:lstStyle/>
        <a:p>
          <a:endParaRPr lang="en-US"/>
        </a:p>
      </dgm:t>
    </dgm:pt>
    <dgm:pt modelId="{98F984F2-27F8-4A05-B04B-6A3222CF810B}" type="sibTrans" cxnId="{EEE0AC17-57CA-4B5E-8C66-A0E3B1E79132}">
      <dgm:prSet/>
      <dgm:spPr/>
      <dgm:t>
        <a:bodyPr/>
        <a:lstStyle/>
        <a:p>
          <a:endParaRPr lang="en-US"/>
        </a:p>
      </dgm:t>
    </dgm:pt>
    <dgm:pt modelId="{7EABFDCB-A41E-6646-94DF-003DA78B4E4B}">
      <dgm:prSet custT="1"/>
      <dgm:spPr/>
      <dgm:t>
        <a:bodyPr/>
        <a:lstStyle/>
        <a:p>
          <a:pPr>
            <a:lnSpc>
              <a:spcPct val="100000"/>
            </a:lnSpc>
          </a:pPr>
          <a:r>
            <a:rPr lang="en-US" sz="1400" dirty="0">
              <a:hlinkClick xmlns:r="http://schemas.openxmlformats.org/officeDocument/2006/relationships" r:id="rId2"/>
            </a:rPr>
            <a:t>https://www.ansible.com/products/tower/editions</a:t>
          </a:r>
          <a:endParaRPr lang="en-US" sz="1400" dirty="0"/>
        </a:p>
      </dgm:t>
    </dgm:pt>
    <dgm:pt modelId="{DC5CA9E1-861C-CA4B-9D0C-18CEA0785010}" type="parTrans" cxnId="{83109795-A9F3-F540-A60F-A2B764390620}">
      <dgm:prSet/>
      <dgm:spPr/>
      <dgm:t>
        <a:bodyPr/>
        <a:lstStyle/>
        <a:p>
          <a:endParaRPr lang="en-US"/>
        </a:p>
      </dgm:t>
    </dgm:pt>
    <dgm:pt modelId="{6B4E93CA-9B38-1746-8EF4-0E30DF0CA4FD}" type="sibTrans" cxnId="{83109795-A9F3-F540-A60F-A2B764390620}">
      <dgm:prSet/>
      <dgm:spPr/>
      <dgm:t>
        <a:bodyPr/>
        <a:lstStyle/>
        <a:p>
          <a:endParaRPr lang="en-US"/>
        </a:p>
      </dgm:t>
    </dgm:pt>
    <dgm:pt modelId="{ECBA44DA-395A-4736-9E3F-212BA8332D36}" type="pres">
      <dgm:prSet presAssocID="{B5EFD14D-DF31-44A7-AD29-55335817BCF2}" presName="root" presStyleCnt="0">
        <dgm:presLayoutVars>
          <dgm:dir/>
          <dgm:resizeHandles val="exact"/>
        </dgm:presLayoutVars>
      </dgm:prSet>
      <dgm:spPr/>
    </dgm:pt>
    <dgm:pt modelId="{F2FC076A-CB54-4782-B8D7-7A7E37A6B9D2}" type="pres">
      <dgm:prSet presAssocID="{5B2676F5-53BA-40D5-9977-8C35008B1B9D}" presName="compNode" presStyleCnt="0"/>
      <dgm:spPr/>
    </dgm:pt>
    <dgm:pt modelId="{C3449472-D75F-43F7-9117-D8046A9F05A1}" type="pres">
      <dgm:prSet presAssocID="{5B2676F5-53BA-40D5-9977-8C35008B1B9D}"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3FC8D3D1-4B9D-46A2-98A7-8A52F6AFC5D8}" type="pres">
      <dgm:prSet presAssocID="{5B2676F5-53BA-40D5-9977-8C35008B1B9D}" presName="iconSpace" presStyleCnt="0"/>
      <dgm:spPr/>
    </dgm:pt>
    <dgm:pt modelId="{6B4A70EB-FF3C-4C54-896E-69F6D93D4CEC}" type="pres">
      <dgm:prSet presAssocID="{5B2676F5-53BA-40D5-9977-8C35008B1B9D}" presName="parTx" presStyleLbl="revTx" presStyleIdx="0" presStyleCnt="4">
        <dgm:presLayoutVars>
          <dgm:chMax val="0"/>
          <dgm:chPref val="0"/>
        </dgm:presLayoutVars>
      </dgm:prSet>
      <dgm:spPr/>
    </dgm:pt>
    <dgm:pt modelId="{C597E12F-5C09-4F31-8345-3A6BF3847C17}" type="pres">
      <dgm:prSet presAssocID="{5B2676F5-53BA-40D5-9977-8C35008B1B9D}" presName="txSpace" presStyleCnt="0"/>
      <dgm:spPr/>
    </dgm:pt>
    <dgm:pt modelId="{4959814B-C56E-42D4-AA7B-FD978F8A92B0}" type="pres">
      <dgm:prSet presAssocID="{5B2676F5-53BA-40D5-9977-8C35008B1B9D}" presName="desTx" presStyleLbl="revTx" presStyleIdx="1" presStyleCnt="4">
        <dgm:presLayoutVars/>
      </dgm:prSet>
      <dgm:spPr/>
    </dgm:pt>
    <dgm:pt modelId="{B24268E3-9BC4-42B7-A677-0725EB65F9EA}" type="pres">
      <dgm:prSet presAssocID="{085A71BD-B0F1-4A1D-A51E-7F6A6543548D}" presName="sibTrans" presStyleCnt="0"/>
      <dgm:spPr/>
    </dgm:pt>
    <dgm:pt modelId="{D863741F-2C50-41D8-9957-AA24DDF3D68E}" type="pres">
      <dgm:prSet presAssocID="{E2E0785B-F49B-4298-8C31-B115013B4B8F}" presName="compNode" presStyleCnt="0"/>
      <dgm:spPr/>
    </dgm:pt>
    <dgm:pt modelId="{C9C4F79C-2BB1-45F1-B585-1A0FADB6A605}" type="pres">
      <dgm:prSet presAssocID="{E2E0785B-F49B-4298-8C31-B115013B4B8F}"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Lst>
          </a:blip>
          <a:srcRect/>
          <a:stretch>
            <a:fillRect l="-30000" r="-30000"/>
          </a:stretch>
        </a:blipFill>
        <a:ln>
          <a:noFill/>
        </a:ln>
      </dgm:spPr>
    </dgm:pt>
    <dgm:pt modelId="{A74E522B-25D6-437F-81F9-2F34592E28F2}" type="pres">
      <dgm:prSet presAssocID="{E2E0785B-F49B-4298-8C31-B115013B4B8F}" presName="iconSpace" presStyleCnt="0"/>
      <dgm:spPr/>
    </dgm:pt>
    <dgm:pt modelId="{64EAAC52-BE02-431F-AC93-343EFFA9E7DF}" type="pres">
      <dgm:prSet presAssocID="{E2E0785B-F49B-4298-8C31-B115013B4B8F}" presName="parTx" presStyleLbl="revTx" presStyleIdx="2" presStyleCnt="4">
        <dgm:presLayoutVars>
          <dgm:chMax val="0"/>
          <dgm:chPref val="0"/>
        </dgm:presLayoutVars>
      </dgm:prSet>
      <dgm:spPr/>
    </dgm:pt>
    <dgm:pt modelId="{13BFEC4B-1FF6-442D-946C-71AB307159F3}" type="pres">
      <dgm:prSet presAssocID="{E2E0785B-F49B-4298-8C31-B115013B4B8F}" presName="txSpace" presStyleCnt="0"/>
      <dgm:spPr/>
    </dgm:pt>
    <dgm:pt modelId="{70CF55A5-A622-4ACB-8641-765230269C35}" type="pres">
      <dgm:prSet presAssocID="{E2E0785B-F49B-4298-8C31-B115013B4B8F}" presName="desTx" presStyleLbl="revTx" presStyleIdx="3" presStyleCnt="4" custScaleX="107593">
        <dgm:presLayoutVars/>
      </dgm:prSet>
      <dgm:spPr/>
    </dgm:pt>
  </dgm:ptLst>
  <dgm:cxnLst>
    <dgm:cxn modelId="{B4453A05-488F-4BD8-87FB-E3E5E1641320}" type="presOf" srcId="{B5EFD14D-DF31-44A7-AD29-55335817BCF2}" destId="{ECBA44DA-395A-4736-9E3F-212BA8332D36}" srcOrd="0" destOrd="0" presId="urn:microsoft.com/office/officeart/2018/5/layout/CenteredIconLabelDescriptionList"/>
    <dgm:cxn modelId="{1A5FE60D-4483-450A-A0A3-B90D46574FF5}" type="presOf" srcId="{5B2676F5-53BA-40D5-9977-8C35008B1B9D}" destId="{6B4A70EB-FF3C-4C54-896E-69F6D93D4CEC}" srcOrd="0" destOrd="0" presId="urn:microsoft.com/office/officeart/2018/5/layout/CenteredIconLabelDescriptionList"/>
    <dgm:cxn modelId="{793FEC0D-A902-4DD1-B3AA-2EB27C65C8A1}" srcId="{5B2676F5-53BA-40D5-9977-8C35008B1B9D}" destId="{EB0C1204-EC67-49E5-AFA1-274C940079D3}" srcOrd="0" destOrd="0" parTransId="{5EE682E3-4E9A-4D73-9E32-8B102EA0B2A9}" sibTransId="{9C3370AC-6F14-474D-AE43-3C0728044F55}"/>
    <dgm:cxn modelId="{EEE0AC17-57CA-4B5E-8C66-A0E3B1E79132}" srcId="{B5EFD14D-DF31-44A7-AD29-55335817BCF2}" destId="{E2E0785B-F49B-4298-8C31-B115013B4B8F}" srcOrd="1" destOrd="0" parTransId="{64667448-E1FB-4C0A-AF2E-963B41C71BB1}" sibTransId="{98F984F2-27F8-4A05-B04B-6A3222CF810B}"/>
    <dgm:cxn modelId="{B9FDDA67-2D7A-624D-92E3-FA3F5892A987}" type="presOf" srcId="{7EABFDCB-A41E-6646-94DF-003DA78B4E4B}" destId="{70CF55A5-A622-4ACB-8641-765230269C35}" srcOrd="0" destOrd="0" presId="urn:microsoft.com/office/officeart/2018/5/layout/CenteredIconLabelDescriptionList"/>
    <dgm:cxn modelId="{44A63185-70D0-46F8-835B-ABC45A23FD34}" srcId="{B5EFD14D-DF31-44A7-AD29-55335817BCF2}" destId="{5B2676F5-53BA-40D5-9977-8C35008B1B9D}" srcOrd="0" destOrd="0" parTransId="{CF5F6835-CF1A-423C-8D1B-06E98AEB7A60}" sibTransId="{085A71BD-B0F1-4A1D-A51E-7F6A6543548D}"/>
    <dgm:cxn modelId="{83109795-A9F3-F540-A60F-A2B764390620}" srcId="{E2E0785B-F49B-4298-8C31-B115013B4B8F}" destId="{7EABFDCB-A41E-6646-94DF-003DA78B4E4B}" srcOrd="0" destOrd="0" parTransId="{DC5CA9E1-861C-CA4B-9D0C-18CEA0785010}" sibTransId="{6B4E93CA-9B38-1746-8EF4-0E30DF0CA4FD}"/>
    <dgm:cxn modelId="{731289A4-C0BA-4FA6-992D-D906313475F1}" type="presOf" srcId="{E2E0785B-F49B-4298-8C31-B115013B4B8F}" destId="{64EAAC52-BE02-431F-AC93-343EFFA9E7DF}" srcOrd="0" destOrd="0" presId="urn:microsoft.com/office/officeart/2018/5/layout/CenteredIconLabelDescriptionList"/>
    <dgm:cxn modelId="{518B22C5-1104-434A-AC92-6A85B90C8959}" type="presOf" srcId="{EB0C1204-EC67-49E5-AFA1-274C940079D3}" destId="{4959814B-C56E-42D4-AA7B-FD978F8A92B0}" srcOrd="0" destOrd="0" presId="urn:microsoft.com/office/officeart/2018/5/layout/CenteredIconLabelDescriptionList"/>
    <dgm:cxn modelId="{7BA8F2AB-36AE-4BDE-9F1D-56D784F797C8}" type="presParOf" srcId="{ECBA44DA-395A-4736-9E3F-212BA8332D36}" destId="{F2FC076A-CB54-4782-B8D7-7A7E37A6B9D2}" srcOrd="0" destOrd="0" presId="urn:microsoft.com/office/officeart/2018/5/layout/CenteredIconLabelDescriptionList"/>
    <dgm:cxn modelId="{6A1A0533-309B-441F-89BF-C521667AB4A6}" type="presParOf" srcId="{F2FC076A-CB54-4782-B8D7-7A7E37A6B9D2}" destId="{C3449472-D75F-43F7-9117-D8046A9F05A1}" srcOrd="0" destOrd="0" presId="urn:microsoft.com/office/officeart/2018/5/layout/CenteredIconLabelDescriptionList"/>
    <dgm:cxn modelId="{7888C122-3469-4D71-A0B3-0EB90D25B147}" type="presParOf" srcId="{F2FC076A-CB54-4782-B8D7-7A7E37A6B9D2}" destId="{3FC8D3D1-4B9D-46A2-98A7-8A52F6AFC5D8}" srcOrd="1" destOrd="0" presId="urn:microsoft.com/office/officeart/2018/5/layout/CenteredIconLabelDescriptionList"/>
    <dgm:cxn modelId="{BFF51F25-7ED7-4CD9-BDED-7625BF29F7A7}" type="presParOf" srcId="{F2FC076A-CB54-4782-B8D7-7A7E37A6B9D2}" destId="{6B4A70EB-FF3C-4C54-896E-69F6D93D4CEC}" srcOrd="2" destOrd="0" presId="urn:microsoft.com/office/officeart/2018/5/layout/CenteredIconLabelDescriptionList"/>
    <dgm:cxn modelId="{05158287-C601-4FF7-848B-D22B5C1F05DE}" type="presParOf" srcId="{F2FC076A-CB54-4782-B8D7-7A7E37A6B9D2}" destId="{C597E12F-5C09-4F31-8345-3A6BF3847C17}" srcOrd="3" destOrd="0" presId="urn:microsoft.com/office/officeart/2018/5/layout/CenteredIconLabelDescriptionList"/>
    <dgm:cxn modelId="{0273B86D-67EE-4A4F-9C6F-32BF6084EFCB}" type="presParOf" srcId="{F2FC076A-CB54-4782-B8D7-7A7E37A6B9D2}" destId="{4959814B-C56E-42D4-AA7B-FD978F8A92B0}" srcOrd="4" destOrd="0" presId="urn:microsoft.com/office/officeart/2018/5/layout/CenteredIconLabelDescriptionList"/>
    <dgm:cxn modelId="{AE9733D4-0DD3-41B3-8B31-39D26B4EE93C}" type="presParOf" srcId="{ECBA44DA-395A-4736-9E3F-212BA8332D36}" destId="{B24268E3-9BC4-42B7-A677-0725EB65F9EA}" srcOrd="1" destOrd="0" presId="urn:microsoft.com/office/officeart/2018/5/layout/CenteredIconLabelDescriptionList"/>
    <dgm:cxn modelId="{7B040CE6-F660-4DA5-A817-D0E2DB612A7C}" type="presParOf" srcId="{ECBA44DA-395A-4736-9E3F-212BA8332D36}" destId="{D863741F-2C50-41D8-9957-AA24DDF3D68E}" srcOrd="2" destOrd="0" presId="urn:microsoft.com/office/officeart/2018/5/layout/CenteredIconLabelDescriptionList"/>
    <dgm:cxn modelId="{0F1B6ADF-D5AF-4850-9AF6-02A1F4FDCD18}" type="presParOf" srcId="{D863741F-2C50-41D8-9957-AA24DDF3D68E}" destId="{C9C4F79C-2BB1-45F1-B585-1A0FADB6A605}" srcOrd="0" destOrd="0" presId="urn:microsoft.com/office/officeart/2018/5/layout/CenteredIconLabelDescriptionList"/>
    <dgm:cxn modelId="{F99937A4-69A9-487A-9DE1-77C5BE4FC20E}" type="presParOf" srcId="{D863741F-2C50-41D8-9957-AA24DDF3D68E}" destId="{A74E522B-25D6-437F-81F9-2F34592E28F2}" srcOrd="1" destOrd="0" presId="urn:microsoft.com/office/officeart/2018/5/layout/CenteredIconLabelDescriptionList"/>
    <dgm:cxn modelId="{B0458F1F-CAD1-4565-AC10-72DF0FE66D7D}" type="presParOf" srcId="{D863741F-2C50-41D8-9957-AA24DDF3D68E}" destId="{64EAAC52-BE02-431F-AC93-343EFFA9E7DF}" srcOrd="2" destOrd="0" presId="urn:microsoft.com/office/officeart/2018/5/layout/CenteredIconLabelDescriptionList"/>
    <dgm:cxn modelId="{115CE84D-0403-4D41-8B63-C4B9A0284E2E}" type="presParOf" srcId="{D863741F-2C50-41D8-9957-AA24DDF3D68E}" destId="{13BFEC4B-1FF6-442D-946C-71AB307159F3}" srcOrd="3" destOrd="0" presId="urn:microsoft.com/office/officeart/2018/5/layout/CenteredIconLabelDescriptionList"/>
    <dgm:cxn modelId="{CD3A0CED-2086-46AE-8199-082F3CEC1F03}" type="presParOf" srcId="{D863741F-2C50-41D8-9957-AA24DDF3D68E}" destId="{70CF55A5-A622-4ACB-8641-765230269C3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8F400-4405-DF40-9C39-9503279D070C}">
      <dsp:nvSpPr>
        <dsp:cNvPr id="0" name=""/>
        <dsp:cNvSpPr/>
      </dsp:nvSpPr>
      <dsp:spPr>
        <a:xfrm>
          <a:off x="0" y="2447275"/>
          <a:ext cx="8128000" cy="524115"/>
        </a:xfrm>
        <a:prstGeom prst="notchedRightArrow">
          <a:avLst/>
        </a:prstGeom>
        <a:solidFill>
          <a:schemeClr val="accent1">
            <a:tint val="40000"/>
            <a:hueOff val="0"/>
            <a:satOff val="0"/>
            <a:lumOff val="0"/>
            <a:alphaOff val="0"/>
          </a:schemeClr>
        </a:solidFill>
        <a:ln>
          <a:noFill/>
        </a:ln>
        <a:effectLst>
          <a:innerShdw blurRad="50800" dist="25400" dir="13500000">
            <a:srgbClr val="000000">
              <a:alpha val="55000"/>
            </a:srgbClr>
          </a:innerShdw>
        </a:effectLst>
      </dsp:spPr>
      <dsp:style>
        <a:lnRef idx="0">
          <a:scrgbClr r="0" g="0" b="0"/>
        </a:lnRef>
        <a:fillRef idx="1">
          <a:scrgbClr r="0" g="0" b="0"/>
        </a:fillRef>
        <a:effectRef idx="2">
          <a:scrgbClr r="0" g="0" b="0"/>
        </a:effectRef>
        <a:fontRef idx="minor"/>
      </dsp:style>
    </dsp:sp>
    <dsp:sp modelId="{E813223D-A8A7-2041-8081-4179F382AA01}">
      <dsp:nvSpPr>
        <dsp:cNvPr id="0" name=""/>
        <dsp:cNvSpPr/>
      </dsp:nvSpPr>
      <dsp:spPr>
        <a:xfrm>
          <a:off x="2009" y="256346"/>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dirty="0"/>
            <a:t>1993 </a:t>
          </a:r>
          <a:r>
            <a:rPr lang="en-US" sz="1600" kern="1200" dirty="0" err="1"/>
            <a:t>CFEngine</a:t>
          </a:r>
          <a:endParaRPr lang="en-US" sz="1600" kern="1200" dirty="0"/>
        </a:p>
      </dsp:txBody>
      <dsp:txXfrm>
        <a:off x="2009" y="256346"/>
        <a:ext cx="1169789" cy="2167466"/>
      </dsp:txXfrm>
    </dsp:sp>
    <dsp:sp modelId="{AF14E18E-A508-0D4B-94CD-1A662C76B541}">
      <dsp:nvSpPr>
        <dsp:cNvPr id="0" name=""/>
        <dsp:cNvSpPr/>
      </dsp:nvSpPr>
      <dsp:spPr>
        <a:xfrm>
          <a:off x="433967" y="2422577"/>
          <a:ext cx="305872" cy="305872"/>
        </a:xfrm>
        <a:prstGeom prst="ellipse">
          <a:avLst/>
        </a:prstGeom>
        <a:solidFill>
          <a:schemeClr val="accent3">
            <a:lumMod val="75000"/>
          </a:schemeClr>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95226FAB-740D-FB43-8805-F2EE39F5EF61}">
      <dsp:nvSpPr>
        <dsp:cNvPr id="0" name=""/>
        <dsp:cNvSpPr/>
      </dsp:nvSpPr>
      <dsp:spPr>
        <a:xfrm>
          <a:off x="1230287" y="3039395"/>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t>1998</a:t>
          </a:r>
          <a:br>
            <a:rPr lang="en-US" sz="1600" kern="1200" dirty="0"/>
          </a:br>
          <a:r>
            <a:rPr lang="en-US" sz="1600" kern="1200" dirty="0"/>
            <a:t>PIKT</a:t>
          </a:r>
        </a:p>
      </dsp:txBody>
      <dsp:txXfrm>
        <a:off x="1230287" y="3039395"/>
        <a:ext cx="1169789" cy="2167466"/>
      </dsp:txXfrm>
    </dsp:sp>
    <dsp:sp modelId="{86FA70CE-B482-874C-A609-E3D492625D7D}">
      <dsp:nvSpPr>
        <dsp:cNvPr id="0" name=""/>
        <dsp:cNvSpPr/>
      </dsp:nvSpPr>
      <dsp:spPr>
        <a:xfrm>
          <a:off x="1662245" y="2701368"/>
          <a:ext cx="305872" cy="305872"/>
        </a:xfrm>
        <a:prstGeom prst="ellipse">
          <a:avLst/>
        </a:prstGeom>
        <a:solidFill>
          <a:schemeClr val="accent5"/>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17E47E0F-63EE-3F4E-9E24-703F766ECD1B}">
      <dsp:nvSpPr>
        <dsp:cNvPr id="0" name=""/>
        <dsp:cNvSpPr/>
      </dsp:nvSpPr>
      <dsp:spPr>
        <a:xfrm>
          <a:off x="2458566" y="301017"/>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dirty="0"/>
            <a:t>2005 Puppet</a:t>
          </a:r>
        </a:p>
      </dsp:txBody>
      <dsp:txXfrm>
        <a:off x="2458566" y="301017"/>
        <a:ext cx="1169789" cy="2167466"/>
      </dsp:txXfrm>
    </dsp:sp>
    <dsp:sp modelId="{7859941A-E392-9A49-9DC4-2E654518BD73}">
      <dsp:nvSpPr>
        <dsp:cNvPr id="0" name=""/>
        <dsp:cNvSpPr/>
      </dsp:nvSpPr>
      <dsp:spPr>
        <a:xfrm>
          <a:off x="2890524" y="2444880"/>
          <a:ext cx="305872" cy="305872"/>
        </a:xfrm>
        <a:prstGeom prst="ellipse">
          <a:avLst/>
        </a:prstGeom>
        <a:solidFill>
          <a:schemeClr val="accent3">
            <a:lumMod val="75000"/>
          </a:schemeClr>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5E738A5B-8A9B-C943-AD10-0151035D3BA1}">
      <dsp:nvSpPr>
        <dsp:cNvPr id="0" name=""/>
        <dsp:cNvSpPr/>
      </dsp:nvSpPr>
      <dsp:spPr>
        <a:xfrm>
          <a:off x="3686844" y="3039395"/>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t>2009 Chef</a:t>
          </a:r>
        </a:p>
      </dsp:txBody>
      <dsp:txXfrm>
        <a:off x="3686844" y="3039395"/>
        <a:ext cx="1169789" cy="2167466"/>
      </dsp:txXfrm>
    </dsp:sp>
    <dsp:sp modelId="{59F29CA4-AFC7-314F-A498-A50D6C545147}">
      <dsp:nvSpPr>
        <dsp:cNvPr id="0" name=""/>
        <dsp:cNvSpPr/>
      </dsp:nvSpPr>
      <dsp:spPr>
        <a:xfrm>
          <a:off x="4118802" y="2701368"/>
          <a:ext cx="305872" cy="305872"/>
        </a:xfrm>
        <a:prstGeom prst="ellipse">
          <a:avLst/>
        </a:prstGeom>
        <a:solidFill>
          <a:schemeClr val="accent5"/>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CDC028DF-970D-3344-B907-9C8B2649AD6C}">
      <dsp:nvSpPr>
        <dsp:cNvPr id="0" name=""/>
        <dsp:cNvSpPr/>
      </dsp:nvSpPr>
      <dsp:spPr>
        <a:xfrm>
          <a:off x="4915123" y="267530"/>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dirty="0"/>
            <a:t>2011</a:t>
          </a:r>
          <a:br>
            <a:rPr lang="en-US" sz="1600" kern="1200" dirty="0"/>
          </a:br>
          <a:r>
            <a:rPr lang="en-US" sz="1600" kern="1200" dirty="0"/>
            <a:t>Salt</a:t>
          </a:r>
        </a:p>
      </dsp:txBody>
      <dsp:txXfrm>
        <a:off x="4915123" y="267530"/>
        <a:ext cx="1169789" cy="2167466"/>
      </dsp:txXfrm>
    </dsp:sp>
    <dsp:sp modelId="{5BAD7865-D8B1-8842-A5AA-F4680BC04438}">
      <dsp:nvSpPr>
        <dsp:cNvPr id="0" name=""/>
        <dsp:cNvSpPr/>
      </dsp:nvSpPr>
      <dsp:spPr>
        <a:xfrm>
          <a:off x="5347081" y="2444880"/>
          <a:ext cx="305872" cy="305872"/>
        </a:xfrm>
        <a:prstGeom prst="ellipse">
          <a:avLst/>
        </a:prstGeom>
        <a:solidFill>
          <a:schemeClr val="accent3">
            <a:lumMod val="75000"/>
          </a:schemeClr>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6EB412D7-2002-8340-9DA0-A728A80EDF0E}">
      <dsp:nvSpPr>
        <dsp:cNvPr id="0" name=""/>
        <dsp:cNvSpPr/>
      </dsp:nvSpPr>
      <dsp:spPr>
        <a:xfrm>
          <a:off x="6143401" y="3039395"/>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t>2012 Ansible</a:t>
          </a:r>
        </a:p>
      </dsp:txBody>
      <dsp:txXfrm>
        <a:off x="6143401" y="3039395"/>
        <a:ext cx="1169789" cy="2167466"/>
      </dsp:txXfrm>
    </dsp:sp>
    <dsp:sp modelId="{F85A220B-0776-8D4E-AB9A-C03A67895B3A}">
      <dsp:nvSpPr>
        <dsp:cNvPr id="0" name=""/>
        <dsp:cNvSpPr/>
      </dsp:nvSpPr>
      <dsp:spPr>
        <a:xfrm>
          <a:off x="6575359" y="2690216"/>
          <a:ext cx="305872" cy="305872"/>
        </a:xfrm>
        <a:prstGeom prst="ellipse">
          <a:avLst/>
        </a:prstGeom>
        <a:solidFill>
          <a:schemeClr val="accent6">
            <a:lumMod val="75000"/>
          </a:schemeClr>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49472-D75F-43F7-9117-D8046A9F05A1}">
      <dsp:nvSpPr>
        <dsp:cNvPr id="0" name=""/>
        <dsp:cNvSpPr/>
      </dsp:nvSpPr>
      <dsp:spPr>
        <a:xfrm>
          <a:off x="1501741" y="151508"/>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4A70EB-FF3C-4C54-896E-69F6D93D4CEC}">
      <dsp:nvSpPr>
        <dsp:cNvPr id="0" name=""/>
        <dsp:cNvSpPr/>
      </dsp:nvSpPr>
      <dsp:spPr>
        <a:xfrm>
          <a:off x="100482" y="1793186"/>
          <a:ext cx="4311566" cy="64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Open Source</a:t>
          </a:r>
        </a:p>
      </dsp:txBody>
      <dsp:txXfrm>
        <a:off x="100482" y="1793186"/>
        <a:ext cx="4311566" cy="646734"/>
      </dsp:txXfrm>
    </dsp:sp>
    <dsp:sp modelId="{4959814B-C56E-42D4-AA7B-FD978F8A92B0}">
      <dsp:nvSpPr>
        <dsp:cNvPr id="0" name=""/>
        <dsp:cNvSpPr/>
      </dsp:nvSpPr>
      <dsp:spPr>
        <a:xfrm>
          <a:off x="100482" y="2501610"/>
          <a:ext cx="4311566" cy="734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hlinkClick xmlns:r="http://schemas.openxmlformats.org/officeDocument/2006/relationships" r:id="rId2"/>
            </a:rPr>
            <a:t>https://</a:t>
          </a:r>
          <a:r>
            <a:rPr lang="en-US" sz="1400" kern="1200" dirty="0" err="1">
              <a:hlinkClick xmlns:r="http://schemas.openxmlformats.org/officeDocument/2006/relationships" r:id="rId2"/>
            </a:rPr>
            <a:t>github.com</a:t>
          </a:r>
          <a:r>
            <a:rPr lang="en-US" sz="1400" kern="1200" dirty="0">
              <a:hlinkClick xmlns:r="http://schemas.openxmlformats.org/officeDocument/2006/relationships" r:id="rId2"/>
            </a:rPr>
            <a:t>/ansible/ansible</a:t>
          </a:r>
          <a:endParaRPr lang="en-US" sz="1400" kern="1200" dirty="0"/>
        </a:p>
      </dsp:txBody>
      <dsp:txXfrm>
        <a:off x="100482" y="2501610"/>
        <a:ext cx="4311566" cy="734317"/>
      </dsp:txXfrm>
    </dsp:sp>
    <dsp:sp modelId="{C9C4F79C-2BB1-45F1-B585-1A0FADB6A605}">
      <dsp:nvSpPr>
        <dsp:cNvPr id="0" name=""/>
        <dsp:cNvSpPr/>
      </dsp:nvSpPr>
      <dsp:spPr>
        <a:xfrm>
          <a:off x="6731521" y="151508"/>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EAAC52-BE02-431F-AC93-343EFFA9E7DF}">
      <dsp:nvSpPr>
        <dsp:cNvPr id="0" name=""/>
        <dsp:cNvSpPr/>
      </dsp:nvSpPr>
      <dsp:spPr>
        <a:xfrm>
          <a:off x="5330262" y="1793186"/>
          <a:ext cx="4311566" cy="64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Commercial </a:t>
          </a:r>
        </a:p>
      </dsp:txBody>
      <dsp:txXfrm>
        <a:off x="5330262" y="1793186"/>
        <a:ext cx="4311566" cy="646734"/>
      </dsp:txXfrm>
    </dsp:sp>
    <dsp:sp modelId="{70CF55A5-A622-4ACB-8641-765230269C35}">
      <dsp:nvSpPr>
        <dsp:cNvPr id="0" name=""/>
        <dsp:cNvSpPr/>
      </dsp:nvSpPr>
      <dsp:spPr>
        <a:xfrm>
          <a:off x="5166573" y="2501610"/>
          <a:ext cx="4638943" cy="734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hlinkClick xmlns:r="http://schemas.openxmlformats.org/officeDocument/2006/relationships" r:id="rId4"/>
            </a:rPr>
            <a:t>https://www.ansible.com/products/tower/editions</a:t>
          </a:r>
          <a:endParaRPr lang="en-US" sz="1400" kern="1200" dirty="0"/>
        </a:p>
      </dsp:txBody>
      <dsp:txXfrm>
        <a:off x="5166573" y="2501610"/>
        <a:ext cx="4638943" cy="7343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0C591C-0DA0-5341-8E96-6C674B2160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00A229-3136-7148-8293-7CE27A6CDA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11B086-DCF5-8340-9B91-B57061F72995}" type="datetimeFigureOut">
              <a:rPr lang="en-US" smtClean="0"/>
              <a:t>2/5/21</a:t>
            </a:fld>
            <a:endParaRPr lang="en-US"/>
          </a:p>
        </p:txBody>
      </p:sp>
      <p:sp>
        <p:nvSpPr>
          <p:cNvPr id="4" name="Footer Placeholder 3">
            <a:extLst>
              <a:ext uri="{FF2B5EF4-FFF2-40B4-BE49-F238E27FC236}">
                <a16:creationId xmlns:a16="http://schemas.microsoft.com/office/drawing/2014/main" id="{4B24733E-8965-5240-934D-FFACF09ED8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25DB43F-913B-834B-9390-96B9EC1FA5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055F63-65B0-1343-B760-DEE0672D06BA}" type="slidenum">
              <a:rPr lang="en-US" smtClean="0"/>
              <a:t>‹#›</a:t>
            </a:fld>
            <a:endParaRPr lang="en-US"/>
          </a:p>
        </p:txBody>
      </p:sp>
    </p:spTree>
    <p:extLst>
      <p:ext uri="{BB962C8B-B14F-4D97-AF65-F5344CB8AC3E}">
        <p14:creationId xmlns:p14="http://schemas.microsoft.com/office/powerpoint/2010/main" val="147580796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3770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1452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2952" cy="9144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83530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5114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33509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66536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0907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85566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2941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2952" cy="914400"/>
          </a:xfrm>
        </p:spPr>
        <p:txBody>
          <a:bodyPr/>
          <a:lstStyle/>
          <a:p>
            <a:r>
              <a:rPr lang="en-US" dirty="0"/>
              <a:t>Click to edit Master title style</a:t>
            </a:r>
          </a:p>
        </p:txBody>
      </p:sp>
      <p:sp>
        <p:nvSpPr>
          <p:cNvPr id="3" name="Content Placeholder 2"/>
          <p:cNvSpPr>
            <a:spLocks noGrp="1"/>
          </p:cNvSpPr>
          <p:nvPr>
            <p:ph idx="1"/>
          </p:nvPr>
        </p:nvSpPr>
        <p:spPr>
          <a:xfrm>
            <a:off x="1141413" y="1669003"/>
            <a:ext cx="9902952" cy="41148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57973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297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2952" cy="914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1616075"/>
            <a:ext cx="4876800" cy="417512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1616075"/>
            <a:ext cx="4876800" cy="417512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7378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2952"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41412" y="1744133"/>
            <a:ext cx="4876799" cy="9144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2878666"/>
            <a:ext cx="4876800" cy="2912533"/>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5315" y="1744133"/>
            <a:ext cx="4859050" cy="9144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2878666"/>
            <a:ext cx="4876801" cy="2912533"/>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18397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2952" cy="9144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930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7549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7000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8A87A34-81AB-432B-8DAE-1953F412C126}" type="datetimeFigureOut">
              <a:rPr lang="en-US" smtClean="0"/>
              <a:t>2/5/21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664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8A87A34-81AB-432B-8DAE-1953F412C126}" type="datetimeFigureOut">
              <a:rPr lang="en-US" smtClean="0"/>
              <a:pPr/>
              <a:t>2/5/21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9233672"/>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raining.galaxyproject.org/training-material/topics/admin/tutorials/ansible-galaxy/tutorial.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050" name="Picture 2" descr="Icon&#10;&#10;Description automatically generated">
            <a:extLst>
              <a:ext uri="{FF2B5EF4-FFF2-40B4-BE49-F238E27FC236}">
                <a16:creationId xmlns:a16="http://schemas.microsoft.com/office/drawing/2014/main" id="{60AE7709-3989-2D49-B3FC-F054B1E4B1F9}"/>
              </a:ext>
            </a:extLst>
          </p:cNvPr>
          <p:cNvPicPr>
            <a:picLocks noChangeAspect="1" noChangeArrowheads="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t="17680" r="1" b="3661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6EB9D5-15DE-C24D-99DC-B6503244576C}"/>
              </a:ext>
            </a:extLst>
          </p:cNvPr>
          <p:cNvSpPr>
            <a:spLocks noGrp="1"/>
          </p:cNvSpPr>
          <p:nvPr>
            <p:ph type="ctrTitle"/>
          </p:nvPr>
        </p:nvSpPr>
        <p:spPr>
          <a:xfrm>
            <a:off x="1751012" y="609601"/>
            <a:ext cx="8676222" cy="3200400"/>
          </a:xfrm>
        </p:spPr>
        <p:txBody>
          <a:bodyPr>
            <a:normAutofit/>
          </a:bodyPr>
          <a:lstStyle/>
          <a:p>
            <a:r>
              <a:rPr lang="en-US" dirty="0"/>
              <a:t>All Things Ansible</a:t>
            </a:r>
          </a:p>
        </p:txBody>
      </p:sp>
      <p:sp>
        <p:nvSpPr>
          <p:cNvPr id="3" name="Subtitle 2">
            <a:extLst>
              <a:ext uri="{FF2B5EF4-FFF2-40B4-BE49-F238E27FC236}">
                <a16:creationId xmlns:a16="http://schemas.microsoft.com/office/drawing/2014/main" id="{218599D7-D27F-D748-BA96-B0CADDD8614E}"/>
              </a:ext>
            </a:extLst>
          </p:cNvPr>
          <p:cNvSpPr>
            <a:spLocks noGrp="1"/>
          </p:cNvSpPr>
          <p:nvPr>
            <p:ph type="subTitle" idx="1"/>
          </p:nvPr>
        </p:nvSpPr>
        <p:spPr>
          <a:xfrm>
            <a:off x="1751012" y="3886200"/>
            <a:ext cx="8676222" cy="1905000"/>
          </a:xfrm>
        </p:spPr>
        <p:txBody>
          <a:bodyPr>
            <a:normAutofit/>
          </a:bodyPr>
          <a:lstStyle/>
          <a:p>
            <a:r>
              <a:rPr lang="en-US" dirty="0"/>
              <a:t>The good, the bad and the </a:t>
            </a:r>
            <a:r>
              <a:rPr lang="en-US" dirty="0" err="1"/>
              <a:t>ut</a:t>
            </a:r>
            <a:r>
              <a:rPr lang="en-US" dirty="0"/>
              <a:t> oh I just wiped out prod…</a:t>
            </a:r>
          </a:p>
        </p:txBody>
      </p:sp>
    </p:spTree>
    <p:extLst>
      <p:ext uri="{BB962C8B-B14F-4D97-AF65-F5344CB8AC3E}">
        <p14:creationId xmlns:p14="http://schemas.microsoft.com/office/powerpoint/2010/main" val="311442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95779-2392-B441-8F90-989D623BA16C}"/>
              </a:ext>
            </a:extLst>
          </p:cNvPr>
          <p:cNvSpPr>
            <a:spLocks noGrp="1"/>
          </p:cNvSpPr>
          <p:nvPr>
            <p:ph type="title"/>
          </p:nvPr>
        </p:nvSpPr>
        <p:spPr/>
        <p:txBody>
          <a:bodyPr/>
          <a:lstStyle/>
          <a:p>
            <a:r>
              <a:rPr lang="en-US" dirty="0"/>
              <a:t>What it is</a:t>
            </a:r>
          </a:p>
        </p:txBody>
      </p:sp>
      <p:sp>
        <p:nvSpPr>
          <p:cNvPr id="5" name="Content Placeholder 4">
            <a:extLst>
              <a:ext uri="{FF2B5EF4-FFF2-40B4-BE49-F238E27FC236}">
                <a16:creationId xmlns:a16="http://schemas.microsoft.com/office/drawing/2014/main" id="{3CABEFC5-6A0C-184F-8D67-5EC5D05E435C}"/>
              </a:ext>
            </a:extLst>
          </p:cNvPr>
          <p:cNvSpPr>
            <a:spLocks noGrp="1"/>
          </p:cNvSpPr>
          <p:nvPr>
            <p:ph idx="1"/>
          </p:nvPr>
        </p:nvSpPr>
        <p:spPr>
          <a:xfrm>
            <a:off x="1141413" y="2497873"/>
            <a:ext cx="9902952" cy="3285930"/>
          </a:xfrm>
        </p:spPr>
        <p:txBody>
          <a:bodyPr/>
          <a:lstStyle/>
          <a:p>
            <a:r>
              <a:rPr lang="en-US" dirty="0"/>
              <a:t>A (mainly python based) tool for automated configuration management to control your world</a:t>
            </a:r>
          </a:p>
          <a:p>
            <a:r>
              <a:rPr lang="en-US" dirty="0"/>
              <a:t>Created by Michael </a:t>
            </a:r>
            <a:r>
              <a:rPr lang="en-US" dirty="0" err="1"/>
              <a:t>DeHaan</a:t>
            </a:r>
            <a:r>
              <a:rPr lang="en-US" dirty="0"/>
              <a:t>, released 2012</a:t>
            </a:r>
          </a:p>
          <a:p>
            <a:r>
              <a:rPr lang="en-US" dirty="0"/>
              <a:t>Open Source (and commercial)</a:t>
            </a:r>
          </a:p>
          <a:p>
            <a:r>
              <a:rPr lang="en-US" dirty="0"/>
              <a:t>Acquired by RedHat in 2015</a:t>
            </a:r>
          </a:p>
          <a:p>
            <a:endParaRPr lang="en-US" dirty="0"/>
          </a:p>
        </p:txBody>
      </p:sp>
      <p:sp>
        <p:nvSpPr>
          <p:cNvPr id="6" name="Rectangle 5">
            <a:extLst>
              <a:ext uri="{FF2B5EF4-FFF2-40B4-BE49-F238E27FC236}">
                <a16:creationId xmlns:a16="http://schemas.microsoft.com/office/drawing/2014/main" id="{8711EEFC-AB9E-F644-A7BC-95C00290D86F}"/>
              </a:ext>
            </a:extLst>
          </p:cNvPr>
          <p:cNvSpPr/>
          <p:nvPr/>
        </p:nvSpPr>
        <p:spPr>
          <a:xfrm>
            <a:off x="590995" y="6248400"/>
            <a:ext cx="3733714" cy="276999"/>
          </a:xfrm>
          <a:prstGeom prst="rect">
            <a:avLst/>
          </a:prstGeom>
        </p:spPr>
        <p:txBody>
          <a:bodyPr wrap="none">
            <a:spAutoFit/>
          </a:bodyPr>
          <a:lstStyle/>
          <a:p>
            <a:r>
              <a:rPr lang="en-US" sz="1200"/>
              <a:t>https://en.wikipedia.org/wiki/Ansible_(software)</a:t>
            </a:r>
            <a:endParaRPr lang="en-US" sz="1200" dirty="0"/>
          </a:p>
        </p:txBody>
      </p:sp>
      <p:sp>
        <p:nvSpPr>
          <p:cNvPr id="2" name="TextBox 1">
            <a:extLst>
              <a:ext uri="{FF2B5EF4-FFF2-40B4-BE49-F238E27FC236}">
                <a16:creationId xmlns:a16="http://schemas.microsoft.com/office/drawing/2014/main" id="{8472F301-59DF-1D48-B6BA-9F5A2FE2131F}"/>
              </a:ext>
            </a:extLst>
          </p:cNvPr>
          <p:cNvSpPr txBox="1"/>
          <p:nvPr/>
        </p:nvSpPr>
        <p:spPr>
          <a:xfrm>
            <a:off x="1141413" y="1524000"/>
            <a:ext cx="9407641" cy="646331"/>
          </a:xfrm>
          <a:prstGeom prst="rect">
            <a:avLst/>
          </a:prstGeom>
        </p:spPr>
        <p:txBody>
          <a:bodyPr vert="horz" lIns="91440" tIns="45720" rIns="91440" bIns="45720" rtlCol="0" anchor="ctr">
            <a:normAutofit fontScale="92500" lnSpcReduction="10000"/>
          </a:bodyPr>
          <a:lstStyle>
            <a:lvl1pPr marL="285750" indent="-285750">
              <a:spcBef>
                <a:spcPct val="20000"/>
              </a:spcBef>
              <a:spcAft>
                <a:spcPts val="600"/>
              </a:spcAft>
              <a:buClr>
                <a:schemeClr val="tx1"/>
              </a:buClr>
              <a:buSzPct val="100000"/>
              <a:buFont typeface="Arial"/>
              <a:buChar char="•"/>
              <a:defRPr sz="2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defRPr>
            </a:lvl1pPr>
            <a:lvl2pPr marL="742950" indent="-285750">
              <a:spcBef>
                <a:spcPct val="20000"/>
              </a:spcBef>
              <a:spcAft>
                <a:spcPts val="600"/>
              </a:spcAft>
              <a:buClr>
                <a:schemeClr val="tx1"/>
              </a:buClr>
              <a:buSzPct val="100000"/>
              <a:buFont typeface="Arial"/>
              <a:buChar char="•"/>
              <a:defRPr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defRPr>
            </a:lvl2pPr>
            <a:lvl3pPr marL="1200150" indent="-285750">
              <a:spcBef>
                <a:spcPct val="20000"/>
              </a:spcBef>
              <a:spcAft>
                <a:spcPts val="600"/>
              </a:spcAft>
              <a:buClr>
                <a:schemeClr val="tx1"/>
              </a:buClr>
              <a:buSzPct val="100000"/>
              <a:buFont typeface="Arial"/>
              <a:buChar char="•"/>
              <a:defRPr sz="16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defRPr>
            </a:lvl3pPr>
            <a:lvl4pPr marL="1543050" indent="-171450">
              <a:spcBef>
                <a:spcPct val="20000"/>
              </a:spcBef>
              <a:spcAft>
                <a:spcPts val="600"/>
              </a:spcAft>
              <a:buClr>
                <a:schemeClr val="tx1"/>
              </a:buClr>
              <a:buSzPct val="100000"/>
              <a:buFont typeface="Arial"/>
              <a:buChar char="•"/>
              <a:defRPr sz="14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defRPr>
            </a:lvl4pPr>
            <a:lvl5pPr marL="2000250" indent="-171450">
              <a:spcBef>
                <a:spcPct val="20000"/>
              </a:spcBef>
              <a:spcAft>
                <a:spcPts val="600"/>
              </a:spcAft>
              <a:buClr>
                <a:schemeClr val="tx1"/>
              </a:buClr>
              <a:buSzPct val="100000"/>
              <a:buFont typeface="Arial"/>
              <a:buChar char="•"/>
              <a:defRPr sz="14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defRPr>
            </a:lvl5pPr>
            <a:lvl6pPr marL="2514600" indent="-228600">
              <a:spcBef>
                <a:spcPct val="20000"/>
              </a:spcBef>
              <a:spcAft>
                <a:spcPts val="600"/>
              </a:spcAft>
              <a:buClr>
                <a:schemeClr val="tx1"/>
              </a:buClr>
              <a:buSzPct val="100000"/>
              <a:buFont typeface="Arial"/>
              <a:buChar char="•"/>
              <a:defRPr sz="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defRPr>
            </a:lvl6pPr>
            <a:lvl7pPr marL="2971800" indent="-228600">
              <a:spcBef>
                <a:spcPct val="20000"/>
              </a:spcBef>
              <a:spcAft>
                <a:spcPts val="600"/>
              </a:spcAft>
              <a:buClr>
                <a:schemeClr val="tx1"/>
              </a:buClr>
              <a:buSzPct val="100000"/>
              <a:buFont typeface="Arial"/>
              <a:buChar char="•"/>
              <a:defRPr sz="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defRPr>
            </a:lvl7pPr>
            <a:lvl8pPr marL="3429000" indent="-228600">
              <a:spcBef>
                <a:spcPct val="20000"/>
              </a:spcBef>
              <a:spcAft>
                <a:spcPts val="600"/>
              </a:spcAft>
              <a:buClr>
                <a:schemeClr val="tx1"/>
              </a:buClr>
              <a:buSzPct val="100000"/>
              <a:buFont typeface="Arial"/>
              <a:buChar char="•"/>
              <a:defRPr sz="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defRPr>
            </a:lvl8pPr>
            <a:lvl9pPr marL="3886200" indent="-228600">
              <a:spcBef>
                <a:spcPct val="20000"/>
              </a:spcBef>
              <a:spcAft>
                <a:spcPts val="600"/>
              </a:spcAft>
              <a:buClr>
                <a:schemeClr val="tx1"/>
              </a:buClr>
              <a:buSzPct val="100000"/>
              <a:buFont typeface="Arial"/>
              <a:buChar char="•"/>
              <a:defRPr sz="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defRPr>
            </a:lvl9pPr>
          </a:lstStyle>
          <a:p>
            <a:pPr marL="0" indent="0" algn="ctr">
              <a:buNone/>
            </a:pPr>
            <a:r>
              <a:rPr lang="en-US"/>
              <a:t>From Wikipedia: “Ansible is an open-source software provisioning, configuration management, and application-deployment tool enabling infrastructure as code”</a:t>
            </a:r>
            <a:endParaRPr lang="en-US" dirty="0"/>
          </a:p>
        </p:txBody>
      </p:sp>
      <p:sp>
        <p:nvSpPr>
          <p:cNvPr id="3" name="Rectangle 2">
            <a:extLst>
              <a:ext uri="{FF2B5EF4-FFF2-40B4-BE49-F238E27FC236}">
                <a16:creationId xmlns:a16="http://schemas.microsoft.com/office/drawing/2014/main" id="{8AA5C594-882A-5F43-8A0C-EA46E5174B34}"/>
              </a:ext>
            </a:extLst>
          </p:cNvPr>
          <p:cNvSpPr/>
          <p:nvPr/>
        </p:nvSpPr>
        <p:spPr>
          <a:xfrm>
            <a:off x="7053942" y="6248399"/>
            <a:ext cx="4615543" cy="276999"/>
          </a:xfrm>
          <a:prstGeom prst="rect">
            <a:avLst/>
          </a:prstGeom>
        </p:spPr>
        <p:txBody>
          <a:bodyPr wrap="square">
            <a:spAutoFit/>
          </a:bodyPr>
          <a:lstStyle/>
          <a:p>
            <a:r>
              <a:rPr lang="en-US" sz="1200"/>
              <a:t>https://en.wikipedia.org/wiki/Configuration_management</a:t>
            </a:r>
            <a:endParaRPr lang="en-US" sz="1200" dirty="0"/>
          </a:p>
        </p:txBody>
      </p:sp>
    </p:spTree>
    <p:extLst>
      <p:ext uri="{BB962C8B-B14F-4D97-AF65-F5344CB8AC3E}">
        <p14:creationId xmlns:p14="http://schemas.microsoft.com/office/powerpoint/2010/main" val="3032716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5364" name="Picture 4" descr="What Nihilism Is Not | The MIT Press Reader">
            <a:extLst>
              <a:ext uri="{FF2B5EF4-FFF2-40B4-BE49-F238E27FC236}">
                <a16:creationId xmlns:a16="http://schemas.microsoft.com/office/drawing/2014/main" id="{87974D9C-A9EE-234B-BB77-668B223D4DB6}"/>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5285" b="96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C4DA14-D1B3-844A-A1A9-D1C11C7CFC9C}"/>
              </a:ext>
            </a:extLst>
          </p:cNvPr>
          <p:cNvSpPr>
            <a:spLocks noGrp="1"/>
          </p:cNvSpPr>
          <p:nvPr>
            <p:ph type="title"/>
          </p:nvPr>
        </p:nvSpPr>
        <p:spPr>
          <a:xfrm>
            <a:off x="1141413" y="609600"/>
            <a:ext cx="9905998" cy="1905000"/>
          </a:xfrm>
        </p:spPr>
        <p:txBody>
          <a:bodyPr>
            <a:normAutofit/>
          </a:bodyPr>
          <a:lstStyle/>
          <a:p>
            <a:r>
              <a:rPr lang="en-US"/>
              <a:t>What it isn’t</a:t>
            </a:r>
            <a:endParaRPr lang="en-US" dirty="0"/>
          </a:p>
        </p:txBody>
      </p:sp>
      <p:sp>
        <p:nvSpPr>
          <p:cNvPr id="3" name="Content Placeholder 2">
            <a:extLst>
              <a:ext uri="{FF2B5EF4-FFF2-40B4-BE49-F238E27FC236}">
                <a16:creationId xmlns:a16="http://schemas.microsoft.com/office/drawing/2014/main" id="{C7D2044E-D8A5-A34A-8FDA-D8103301B611}"/>
              </a:ext>
            </a:extLst>
          </p:cNvPr>
          <p:cNvSpPr>
            <a:spLocks noGrp="1"/>
          </p:cNvSpPr>
          <p:nvPr>
            <p:ph idx="1"/>
          </p:nvPr>
        </p:nvSpPr>
        <p:spPr>
          <a:xfrm>
            <a:off x="1141413" y="2666999"/>
            <a:ext cx="9905998" cy="3124201"/>
          </a:xfrm>
        </p:spPr>
        <p:txBody>
          <a:bodyPr>
            <a:normAutofit/>
          </a:bodyPr>
          <a:lstStyle/>
          <a:p>
            <a:r>
              <a:rPr lang="en-US"/>
              <a:t>An image build tool</a:t>
            </a:r>
          </a:p>
          <a:p>
            <a:r>
              <a:rPr lang="en-US"/>
              <a:t>An orchestration tool</a:t>
            </a:r>
          </a:p>
          <a:p>
            <a:r>
              <a:rPr lang="en-US"/>
              <a:t>A scripting language</a:t>
            </a:r>
          </a:p>
          <a:p>
            <a:r>
              <a:rPr lang="en-US"/>
              <a:t>A nuclear weapon (Terraform can claim that)</a:t>
            </a:r>
            <a:endParaRPr lang="en-US" dirty="0"/>
          </a:p>
        </p:txBody>
      </p:sp>
    </p:spTree>
    <p:extLst>
      <p:ext uri="{BB962C8B-B14F-4D97-AF65-F5344CB8AC3E}">
        <p14:creationId xmlns:p14="http://schemas.microsoft.com/office/powerpoint/2010/main" val="182387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5D8F-ED2D-AD41-AF84-C813C712DCE1}"/>
              </a:ext>
            </a:extLst>
          </p:cNvPr>
          <p:cNvSpPr>
            <a:spLocks noGrp="1"/>
          </p:cNvSpPr>
          <p:nvPr>
            <p:ph type="title"/>
          </p:nvPr>
        </p:nvSpPr>
        <p:spPr>
          <a:xfrm>
            <a:off x="1751012" y="4363271"/>
            <a:ext cx="8676222" cy="1066801"/>
          </a:xfrm>
        </p:spPr>
        <p:txBody>
          <a:bodyPr vert="horz" lIns="91440" tIns="45720" rIns="91440" bIns="45720" rtlCol="0" anchor="b">
            <a:normAutofit fontScale="90000"/>
          </a:bodyPr>
          <a:lstStyle/>
          <a:p>
            <a:pPr algn="ctr">
              <a:lnSpc>
                <a:spcPct val="90000"/>
              </a:lnSpc>
            </a:pPr>
            <a: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t>RedHat Acquired Ansible in 2015</a:t>
            </a:r>
            <a:b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t>(for more than all of us make)</a:t>
            </a:r>
          </a:p>
        </p:txBody>
      </p:sp>
      <p:pic>
        <p:nvPicPr>
          <p:cNvPr id="3074" name="Picture 2" descr="Red Hat Ansible Automation: Engine, Tower or Both">
            <a:extLst>
              <a:ext uri="{FF2B5EF4-FFF2-40B4-BE49-F238E27FC236}">
                <a16:creationId xmlns:a16="http://schemas.microsoft.com/office/drawing/2014/main" id="{F1993319-D656-FF49-8F3F-C00D24C012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03" b="16607"/>
          <a:stretch/>
        </p:blipFill>
        <p:spPr bwMode="auto">
          <a:xfrm>
            <a:off x="20" y="10"/>
            <a:ext cx="12191980" cy="4273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23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74E5-CABD-944D-839D-560B39931AB2}"/>
              </a:ext>
            </a:extLst>
          </p:cNvPr>
          <p:cNvSpPr>
            <a:spLocks noGrp="1"/>
          </p:cNvSpPr>
          <p:nvPr>
            <p:ph type="title"/>
          </p:nvPr>
        </p:nvSpPr>
        <p:spPr>
          <a:xfrm>
            <a:off x="1141413" y="609600"/>
            <a:ext cx="9905998" cy="1468582"/>
          </a:xfrm>
        </p:spPr>
        <p:txBody>
          <a:bodyPr>
            <a:normAutofit/>
          </a:bodyPr>
          <a:lstStyle/>
          <a:p>
            <a:r>
              <a:rPr lang="en-US"/>
              <a:t>Licensing</a:t>
            </a:r>
          </a:p>
        </p:txBody>
      </p:sp>
      <p:graphicFrame>
        <p:nvGraphicFramePr>
          <p:cNvPr id="14" name="Content Placeholder 2">
            <a:extLst>
              <a:ext uri="{FF2B5EF4-FFF2-40B4-BE49-F238E27FC236}">
                <a16:creationId xmlns:a16="http://schemas.microsoft.com/office/drawing/2014/main" id="{9FD4D6E6-7853-42F3-BF83-A6ABAB37C185}"/>
              </a:ext>
            </a:extLst>
          </p:cNvPr>
          <p:cNvGraphicFramePr>
            <a:graphicFrameLocks noGrp="1"/>
          </p:cNvGraphicFramePr>
          <p:nvPr>
            <p:ph idx="1"/>
            <p:extLst>
              <p:ext uri="{D42A27DB-BD31-4B8C-83A1-F6EECF244321}">
                <p14:modId xmlns:p14="http://schemas.microsoft.com/office/powerpoint/2010/main" val="376797144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785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659A-518D-8E49-8C89-AE4ED89C946C}"/>
              </a:ext>
            </a:extLst>
          </p:cNvPr>
          <p:cNvSpPr>
            <a:spLocks noGrp="1"/>
          </p:cNvSpPr>
          <p:nvPr>
            <p:ph type="title"/>
          </p:nvPr>
        </p:nvSpPr>
        <p:spPr>
          <a:xfrm>
            <a:off x="643192" y="609600"/>
            <a:ext cx="3643674" cy="1905000"/>
          </a:xfrm>
        </p:spPr>
        <p:txBody>
          <a:bodyPr>
            <a:normAutofit/>
          </a:bodyPr>
          <a:lstStyle/>
          <a:p>
            <a:r>
              <a:rPr lang="en-US" sz="2800"/>
              <a:t>Use Cases (e.g. what the hell do I use this thing for?)</a:t>
            </a:r>
            <a:endParaRPr lang="en-US" sz="2800" dirty="0"/>
          </a:p>
        </p:txBody>
      </p:sp>
      <p:sp>
        <p:nvSpPr>
          <p:cNvPr id="7" name="Content Placeholder 6">
            <a:extLst>
              <a:ext uri="{FF2B5EF4-FFF2-40B4-BE49-F238E27FC236}">
                <a16:creationId xmlns:a16="http://schemas.microsoft.com/office/drawing/2014/main" id="{95209876-B049-EE47-9F92-C4EE6412FFA7}"/>
              </a:ext>
            </a:extLst>
          </p:cNvPr>
          <p:cNvSpPr>
            <a:spLocks noGrp="1"/>
          </p:cNvSpPr>
          <p:nvPr>
            <p:ph idx="1"/>
          </p:nvPr>
        </p:nvSpPr>
        <p:spPr>
          <a:xfrm>
            <a:off x="643192" y="2666999"/>
            <a:ext cx="3643674" cy="3216276"/>
          </a:xfrm>
        </p:spPr>
        <p:txBody>
          <a:bodyPr>
            <a:normAutofit/>
          </a:bodyPr>
          <a:lstStyle/>
          <a:p>
            <a:r>
              <a:rPr lang="en-US" sz="1800" dirty="0"/>
              <a:t>Base OS Config </a:t>
            </a:r>
          </a:p>
          <a:p>
            <a:r>
              <a:rPr lang="en-US" sz="1800" dirty="0"/>
              <a:t>Installing Applications (Splunk, Docker, </a:t>
            </a:r>
            <a:r>
              <a:rPr lang="en-US" sz="1800" dirty="0" err="1"/>
              <a:t>etc</a:t>
            </a:r>
            <a:r>
              <a:rPr lang="en-US" sz="1800" dirty="0"/>
              <a:t>) </a:t>
            </a:r>
          </a:p>
          <a:p>
            <a:r>
              <a:rPr lang="en-US" sz="1800" dirty="0"/>
              <a:t>Security Hardening (CIS Compliance) </a:t>
            </a:r>
          </a:p>
          <a:p>
            <a:r>
              <a:rPr lang="en-US" sz="1800" dirty="0"/>
              <a:t>Patching (supports various package mangers)</a:t>
            </a:r>
          </a:p>
          <a:p>
            <a:r>
              <a:rPr lang="en-US" sz="1800" dirty="0"/>
              <a:t>Vulnerability remediation</a:t>
            </a:r>
          </a:p>
          <a:p>
            <a:r>
              <a:rPr lang="en-US" sz="1800" dirty="0"/>
              <a:t>Padding your resume</a:t>
            </a:r>
          </a:p>
        </p:txBody>
      </p:sp>
      <p:pic>
        <p:nvPicPr>
          <p:cNvPr id="9218" name="Picture 2" descr="Leather briefcase. Leather handmade bag. Handbag. Leather | Etsy">
            <a:extLst>
              <a:ext uri="{FF2B5EF4-FFF2-40B4-BE49-F238E27FC236}">
                <a16:creationId xmlns:a16="http://schemas.microsoft.com/office/drawing/2014/main" id="{AA4FF9F1-799C-1A4B-B67F-4DC8C83AF0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09" b="13016"/>
          <a:stretch/>
        </p:blipFill>
        <p:spPr bwMode="auto">
          <a:xfrm>
            <a:off x="4630994" y="645106"/>
            <a:ext cx="6916633"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66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nsible vs Terraform vs Puppet">
            <a:extLst>
              <a:ext uri="{FF2B5EF4-FFF2-40B4-BE49-F238E27FC236}">
                <a16:creationId xmlns:a16="http://schemas.microsoft.com/office/drawing/2014/main" id="{6FF34505-C6E8-944F-BAD2-8A89B1DC2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619" y="362414"/>
            <a:ext cx="9205435" cy="6133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25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DA14-D1B3-844A-A1A9-D1C11C7CFC9C}"/>
              </a:ext>
            </a:extLst>
          </p:cNvPr>
          <p:cNvSpPr>
            <a:spLocks noGrp="1"/>
          </p:cNvSpPr>
          <p:nvPr>
            <p:ph type="title"/>
          </p:nvPr>
        </p:nvSpPr>
        <p:spPr/>
        <p:txBody>
          <a:bodyPr/>
          <a:lstStyle/>
          <a:p>
            <a:r>
              <a:rPr lang="en-US" dirty="0"/>
              <a:t>Push Vs. Pull Model </a:t>
            </a:r>
          </a:p>
        </p:txBody>
      </p:sp>
      <p:sp>
        <p:nvSpPr>
          <p:cNvPr id="4" name="Text Placeholder 3">
            <a:extLst>
              <a:ext uri="{FF2B5EF4-FFF2-40B4-BE49-F238E27FC236}">
                <a16:creationId xmlns:a16="http://schemas.microsoft.com/office/drawing/2014/main" id="{280957E8-D426-BF49-ACC1-50D522E42B36}"/>
              </a:ext>
            </a:extLst>
          </p:cNvPr>
          <p:cNvSpPr>
            <a:spLocks noGrp="1"/>
          </p:cNvSpPr>
          <p:nvPr>
            <p:ph type="body" idx="1"/>
          </p:nvPr>
        </p:nvSpPr>
        <p:spPr/>
        <p:txBody>
          <a:bodyPr/>
          <a:lstStyle/>
          <a:p>
            <a:r>
              <a:rPr lang="en-US" dirty="0"/>
              <a:t>Push Model</a:t>
            </a:r>
          </a:p>
        </p:txBody>
      </p:sp>
      <p:sp>
        <p:nvSpPr>
          <p:cNvPr id="5" name="Content Placeholder 4">
            <a:extLst>
              <a:ext uri="{FF2B5EF4-FFF2-40B4-BE49-F238E27FC236}">
                <a16:creationId xmlns:a16="http://schemas.microsoft.com/office/drawing/2014/main" id="{4BA3B5E4-29C5-854A-923B-CF2916F4CEFF}"/>
              </a:ext>
            </a:extLst>
          </p:cNvPr>
          <p:cNvSpPr>
            <a:spLocks noGrp="1"/>
          </p:cNvSpPr>
          <p:nvPr>
            <p:ph sz="half" idx="2"/>
          </p:nvPr>
        </p:nvSpPr>
        <p:spPr/>
        <p:txBody>
          <a:bodyPr>
            <a:normAutofit fontScale="92500" lnSpcReduction="20000"/>
          </a:bodyPr>
          <a:lstStyle/>
          <a:p>
            <a:r>
              <a:rPr lang="en-US" dirty="0"/>
              <a:t>Central Server delivers the desired configuration to the nodes</a:t>
            </a:r>
          </a:p>
          <a:p>
            <a:r>
              <a:rPr lang="en-US" dirty="0"/>
              <a:t>Pros</a:t>
            </a:r>
          </a:p>
          <a:p>
            <a:pPr lvl="1"/>
            <a:r>
              <a:rPr lang="en-US" dirty="0"/>
              <a:t>Firewall rules</a:t>
            </a:r>
          </a:p>
          <a:p>
            <a:pPr lvl="1"/>
            <a:r>
              <a:rPr lang="en-US" dirty="0"/>
              <a:t>Central control &amp; logging</a:t>
            </a:r>
          </a:p>
          <a:p>
            <a:pPr lvl="1"/>
            <a:r>
              <a:rPr lang="en-US" dirty="0"/>
              <a:t>Faster setup</a:t>
            </a:r>
          </a:p>
          <a:p>
            <a:r>
              <a:rPr lang="en-US" dirty="0"/>
              <a:t>Cons</a:t>
            </a:r>
          </a:p>
          <a:p>
            <a:pPr lvl="1"/>
            <a:r>
              <a:rPr lang="en-US" dirty="0"/>
              <a:t>Limitations on scalability</a:t>
            </a:r>
          </a:p>
          <a:p>
            <a:pPr lvl="1"/>
            <a:r>
              <a:rPr lang="en-US" dirty="0"/>
              <a:t>Scheduled updates</a:t>
            </a:r>
          </a:p>
        </p:txBody>
      </p:sp>
      <p:sp>
        <p:nvSpPr>
          <p:cNvPr id="6" name="Text Placeholder 5">
            <a:extLst>
              <a:ext uri="{FF2B5EF4-FFF2-40B4-BE49-F238E27FC236}">
                <a16:creationId xmlns:a16="http://schemas.microsoft.com/office/drawing/2014/main" id="{53A09424-1213-E64F-B6F8-9A0BBDC014E7}"/>
              </a:ext>
            </a:extLst>
          </p:cNvPr>
          <p:cNvSpPr>
            <a:spLocks noGrp="1"/>
          </p:cNvSpPr>
          <p:nvPr>
            <p:ph type="body" sz="quarter" idx="3"/>
          </p:nvPr>
        </p:nvSpPr>
        <p:spPr/>
        <p:txBody>
          <a:bodyPr/>
          <a:lstStyle/>
          <a:p>
            <a:r>
              <a:rPr lang="en-US" dirty="0"/>
              <a:t>Pull Model</a:t>
            </a:r>
          </a:p>
        </p:txBody>
      </p:sp>
      <p:sp>
        <p:nvSpPr>
          <p:cNvPr id="8" name="Content Placeholder 7">
            <a:extLst>
              <a:ext uri="{FF2B5EF4-FFF2-40B4-BE49-F238E27FC236}">
                <a16:creationId xmlns:a16="http://schemas.microsoft.com/office/drawing/2014/main" id="{FFD1FC14-25F1-D244-91EE-DE8B4D12CDA2}"/>
              </a:ext>
            </a:extLst>
          </p:cNvPr>
          <p:cNvSpPr>
            <a:spLocks noGrp="1"/>
          </p:cNvSpPr>
          <p:nvPr>
            <p:ph sz="quarter" idx="4"/>
          </p:nvPr>
        </p:nvSpPr>
        <p:spPr/>
        <p:txBody>
          <a:bodyPr>
            <a:normAutofit fontScale="92500" lnSpcReduction="20000"/>
          </a:bodyPr>
          <a:lstStyle/>
          <a:p>
            <a:r>
              <a:rPr lang="en-US" dirty="0"/>
              <a:t>Nodes periodically check in to see if any configuration changes are needed </a:t>
            </a:r>
          </a:p>
          <a:p>
            <a:r>
              <a:rPr lang="en-US" dirty="0"/>
              <a:t>Pros</a:t>
            </a:r>
          </a:p>
          <a:p>
            <a:pPr lvl="1"/>
            <a:r>
              <a:rPr lang="en-US" dirty="0"/>
              <a:t>Clients are almost real-time updated</a:t>
            </a:r>
          </a:p>
          <a:p>
            <a:pPr lvl="1"/>
            <a:r>
              <a:rPr lang="en-US" dirty="0"/>
              <a:t>Can be more scalable than pull</a:t>
            </a:r>
          </a:p>
          <a:p>
            <a:r>
              <a:rPr lang="en-US" dirty="0"/>
              <a:t>Cons</a:t>
            </a:r>
          </a:p>
          <a:p>
            <a:pPr lvl="1"/>
            <a:r>
              <a:rPr lang="en-US" dirty="0"/>
              <a:t>Client software needed</a:t>
            </a:r>
          </a:p>
          <a:p>
            <a:pPr lvl="1"/>
            <a:r>
              <a:rPr lang="en-US" dirty="0"/>
              <a:t>Limited logging visibility for troubleshooting</a:t>
            </a:r>
          </a:p>
          <a:p>
            <a:pPr lvl="1"/>
            <a:r>
              <a:rPr lang="en-US" dirty="0"/>
              <a:t>Firewall rules</a:t>
            </a:r>
          </a:p>
        </p:txBody>
      </p:sp>
      <p:pic>
        <p:nvPicPr>
          <p:cNvPr id="4106" name="Picture 10" descr="The Pros and Cons of a Career in Court Reporting - Calderwood-Mackelprang">
            <a:extLst>
              <a:ext uri="{FF2B5EF4-FFF2-40B4-BE49-F238E27FC236}">
                <a16:creationId xmlns:a16="http://schemas.microsoft.com/office/drawing/2014/main" id="{76BFE731-E111-AB4C-96EC-51803B0AF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7646" y="426902"/>
            <a:ext cx="2267067" cy="127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51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EA36EC-DBCB-7E4B-966A-885D4F72EB34}"/>
              </a:ext>
            </a:extLst>
          </p:cNvPr>
          <p:cNvSpPr>
            <a:spLocks noGrp="1"/>
          </p:cNvSpPr>
          <p:nvPr>
            <p:ph type="title"/>
          </p:nvPr>
        </p:nvSpPr>
        <p:spPr>
          <a:xfrm>
            <a:off x="4303643" y="609600"/>
            <a:ext cx="6743767" cy="1905000"/>
          </a:xfrm>
        </p:spPr>
        <p:txBody>
          <a:bodyPr>
            <a:normAutofit/>
          </a:bodyPr>
          <a:lstStyle/>
          <a:p>
            <a:r>
              <a:rPr lang="en-US"/>
              <a:t>Authentication</a:t>
            </a:r>
            <a:endParaRPr lang="en-US" dirty="0"/>
          </a:p>
        </p:txBody>
      </p:sp>
      <p:pic>
        <p:nvPicPr>
          <p:cNvPr id="6154" name="Picture 10" descr="RSA Agrees to Replace Security Tokens After Admitting Compromise | WIRED">
            <a:extLst>
              <a:ext uri="{FF2B5EF4-FFF2-40B4-BE49-F238E27FC236}">
                <a16:creationId xmlns:a16="http://schemas.microsoft.com/office/drawing/2014/main" id="{479A7930-A459-D04E-A16E-D1AE12AA4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20" r="21813" b="-1"/>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B894A5C7-AEBA-0443-8D0B-5236B387DA75}"/>
              </a:ext>
            </a:extLst>
          </p:cNvPr>
          <p:cNvSpPr>
            <a:spLocks noGrp="1"/>
          </p:cNvSpPr>
          <p:nvPr>
            <p:ph idx="1"/>
          </p:nvPr>
        </p:nvSpPr>
        <p:spPr>
          <a:xfrm>
            <a:off x="4303643" y="2666999"/>
            <a:ext cx="7046844" cy="3415749"/>
          </a:xfrm>
        </p:spPr>
        <p:txBody>
          <a:bodyPr>
            <a:normAutofit/>
          </a:bodyPr>
          <a:lstStyle/>
          <a:p>
            <a:r>
              <a:rPr lang="en-US" dirty="0"/>
              <a:t>SSH *Must* be configured and working for Ansible to operate (on *NIX)</a:t>
            </a:r>
          </a:p>
          <a:p>
            <a:pPr lvl="1"/>
            <a:r>
              <a:rPr lang="en-US" dirty="0"/>
              <a:t>Key based authentication preferred but password based possible</a:t>
            </a:r>
          </a:p>
          <a:p>
            <a:r>
              <a:rPr lang="en-US" dirty="0"/>
              <a:t>Windows uses </a:t>
            </a:r>
            <a:r>
              <a:rPr lang="en-US" dirty="0" err="1"/>
              <a:t>WinRM</a:t>
            </a:r>
            <a:r>
              <a:rPr lang="en-US" dirty="0"/>
              <a:t> w. Kerberos (some NTLM)</a:t>
            </a:r>
          </a:p>
          <a:p>
            <a:r>
              <a:rPr lang="en-US" dirty="0"/>
              <a:t>Recommendation is to use a dedicated automation account</a:t>
            </a:r>
          </a:p>
        </p:txBody>
      </p:sp>
    </p:spTree>
    <p:extLst>
      <p:ext uri="{BB962C8B-B14F-4D97-AF65-F5344CB8AC3E}">
        <p14:creationId xmlns:p14="http://schemas.microsoft.com/office/powerpoint/2010/main" val="2994390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194" name="Picture 2" descr="Imperial Star Destroyer™ 75252 | Star Wars™ | Buy online at the Official  LEGO® Shop CA">
            <a:extLst>
              <a:ext uri="{FF2B5EF4-FFF2-40B4-BE49-F238E27FC236}">
                <a16:creationId xmlns:a16="http://schemas.microsoft.com/office/drawing/2014/main" id="{0AD855DB-A93D-F548-A9D5-C92A24AC5D50}"/>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b="187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857E1B-8C73-0C41-B017-F2ED00778720}"/>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Installation</a:t>
            </a:r>
          </a:p>
        </p:txBody>
      </p:sp>
    </p:spTree>
    <p:extLst>
      <p:ext uri="{BB962C8B-B14F-4D97-AF65-F5344CB8AC3E}">
        <p14:creationId xmlns:p14="http://schemas.microsoft.com/office/powerpoint/2010/main" val="2542636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122" name="Picture 2" descr="5 Assumptions That Sabotage Your Marketing | Act-On">
            <a:extLst>
              <a:ext uri="{FF2B5EF4-FFF2-40B4-BE49-F238E27FC236}">
                <a16:creationId xmlns:a16="http://schemas.microsoft.com/office/drawing/2014/main" id="{48438EA0-FE4E-2A48-B0F8-8B56D27FB245}"/>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l="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DE674D-D7A7-8546-A001-A635A04B0B9B}"/>
              </a:ext>
            </a:extLst>
          </p:cNvPr>
          <p:cNvSpPr>
            <a:spLocks noGrp="1"/>
          </p:cNvSpPr>
          <p:nvPr>
            <p:ph type="title"/>
          </p:nvPr>
        </p:nvSpPr>
        <p:spPr>
          <a:xfrm>
            <a:off x="1141413" y="609600"/>
            <a:ext cx="9905998" cy="1905000"/>
          </a:xfrm>
        </p:spPr>
        <p:txBody>
          <a:bodyPr>
            <a:normAutofit/>
          </a:bodyPr>
          <a:lstStyle/>
          <a:p>
            <a:r>
              <a:rPr lang="en-US"/>
              <a:t>Assumptions</a:t>
            </a:r>
            <a:endParaRPr lang="en-US" dirty="0"/>
          </a:p>
        </p:txBody>
      </p:sp>
      <p:sp>
        <p:nvSpPr>
          <p:cNvPr id="3" name="Content Placeholder 2">
            <a:extLst>
              <a:ext uri="{FF2B5EF4-FFF2-40B4-BE49-F238E27FC236}">
                <a16:creationId xmlns:a16="http://schemas.microsoft.com/office/drawing/2014/main" id="{053CCFDC-C37C-C94F-B7CB-38FE922234EB}"/>
              </a:ext>
            </a:extLst>
          </p:cNvPr>
          <p:cNvSpPr>
            <a:spLocks noGrp="1"/>
          </p:cNvSpPr>
          <p:nvPr>
            <p:ph idx="1"/>
          </p:nvPr>
        </p:nvSpPr>
        <p:spPr>
          <a:xfrm>
            <a:off x="1141413" y="2666999"/>
            <a:ext cx="9905998" cy="3124201"/>
          </a:xfrm>
        </p:spPr>
        <p:txBody>
          <a:bodyPr>
            <a:normAutofit/>
          </a:bodyPr>
          <a:lstStyle/>
          <a:p>
            <a:r>
              <a:rPr lang="en-US" dirty="0"/>
              <a:t>Controller is a *NIX machine (Linux in these examples)</a:t>
            </a:r>
          </a:p>
          <a:p>
            <a:r>
              <a:rPr lang="en-US" dirty="0"/>
              <a:t>Separate service account used for automation communications</a:t>
            </a:r>
          </a:p>
          <a:p>
            <a:r>
              <a:rPr lang="en-US" dirty="0"/>
              <a:t>Managed systems have existing working SSH (key based auth) or </a:t>
            </a:r>
            <a:r>
              <a:rPr lang="en-US" dirty="0" err="1"/>
              <a:t>WinRM</a:t>
            </a:r>
            <a:endParaRPr lang="en-US" dirty="0"/>
          </a:p>
          <a:p>
            <a:r>
              <a:rPr lang="en-US" dirty="0"/>
              <a:t>Managed systems are a mix of *NIX and </a:t>
            </a:r>
            <a:r>
              <a:rPr lang="en-US" dirty="0" err="1"/>
              <a:t>Windoze</a:t>
            </a:r>
            <a:endParaRPr lang="en-US" dirty="0"/>
          </a:p>
        </p:txBody>
      </p:sp>
    </p:spTree>
    <p:extLst>
      <p:ext uri="{BB962C8B-B14F-4D97-AF65-F5344CB8AC3E}">
        <p14:creationId xmlns:p14="http://schemas.microsoft.com/office/powerpoint/2010/main" val="1133784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122" name="Picture 2" descr="350+ Funny and Witty Introductions to Use 2020 - Ponwell">
            <a:extLst>
              <a:ext uri="{FF2B5EF4-FFF2-40B4-BE49-F238E27FC236}">
                <a16:creationId xmlns:a16="http://schemas.microsoft.com/office/drawing/2014/main" id="{D2EE32AC-528C-E346-9FD1-B292F765A81D}"/>
              </a:ext>
            </a:extLst>
          </p:cNvPr>
          <p:cNvPicPr>
            <a:picLocks noChangeAspect="1" noChangeArrowheads="1"/>
          </p:cNvPicPr>
          <p:nvPr/>
        </p:nvPicPr>
        <p:blipFill rotWithShape="1">
          <a:blip r:embed="rId3">
            <a:alphaModFix amt="35000"/>
            <a:grayscl/>
            <a:extLst>
              <a:ext uri="{28A0092B-C50C-407E-A947-70E740481C1C}">
                <a14:useLocalDpi xmlns:a14="http://schemas.microsoft.com/office/drawing/2010/main" val="0"/>
              </a:ext>
            </a:extLst>
          </a:blip>
          <a:srcRect t="13591" b="214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146" name="Picture 2" descr="How to Become an Air Traffic Controller">
            <a:extLst>
              <a:ext uri="{FF2B5EF4-FFF2-40B4-BE49-F238E27FC236}">
                <a16:creationId xmlns:a16="http://schemas.microsoft.com/office/drawing/2014/main" id="{8ABE6CED-3E16-8345-8853-B69125312FEF}"/>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2991" b="1242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52723E-AD67-1E4B-A404-5C8DE9C9EFE4}"/>
              </a:ext>
            </a:extLst>
          </p:cNvPr>
          <p:cNvSpPr>
            <a:spLocks noGrp="1"/>
          </p:cNvSpPr>
          <p:nvPr>
            <p:ph type="title"/>
          </p:nvPr>
        </p:nvSpPr>
        <p:spPr>
          <a:xfrm>
            <a:off x="1141413" y="609600"/>
            <a:ext cx="9905998" cy="1905000"/>
          </a:xfrm>
        </p:spPr>
        <p:txBody>
          <a:bodyPr>
            <a:normAutofit/>
          </a:bodyPr>
          <a:lstStyle/>
          <a:p>
            <a:r>
              <a:rPr lang="en-US" dirty="0"/>
              <a:t>Controller</a:t>
            </a:r>
          </a:p>
        </p:txBody>
      </p:sp>
      <p:sp>
        <p:nvSpPr>
          <p:cNvPr id="3" name="Content Placeholder 2">
            <a:extLst>
              <a:ext uri="{FF2B5EF4-FFF2-40B4-BE49-F238E27FC236}">
                <a16:creationId xmlns:a16="http://schemas.microsoft.com/office/drawing/2014/main" id="{9AC57B9E-B5B4-4A48-B086-54117B787619}"/>
              </a:ext>
            </a:extLst>
          </p:cNvPr>
          <p:cNvSpPr>
            <a:spLocks noGrp="1"/>
          </p:cNvSpPr>
          <p:nvPr>
            <p:ph idx="1"/>
          </p:nvPr>
        </p:nvSpPr>
        <p:spPr>
          <a:xfrm>
            <a:off x="1141413" y="2666999"/>
            <a:ext cx="9905998" cy="3124201"/>
          </a:xfrm>
        </p:spPr>
        <p:txBody>
          <a:bodyPr>
            <a:normAutofit/>
          </a:bodyPr>
          <a:lstStyle/>
          <a:p>
            <a:r>
              <a:rPr lang="en-US" dirty="0"/>
              <a:t>Just another *nix machine</a:t>
            </a:r>
          </a:p>
          <a:p>
            <a:r>
              <a:rPr lang="en-US" dirty="0"/>
              <a:t>Ansible installed locally</a:t>
            </a:r>
          </a:p>
          <a:p>
            <a:r>
              <a:rPr lang="en-US" dirty="0"/>
              <a:t>Might have access to a CMDB or other external inventory source</a:t>
            </a:r>
          </a:p>
          <a:p>
            <a:r>
              <a:rPr lang="en-US" dirty="0"/>
              <a:t>Can be run on </a:t>
            </a:r>
            <a:r>
              <a:rPr lang="en-US" dirty="0" err="1"/>
              <a:t>Windoze</a:t>
            </a:r>
            <a:r>
              <a:rPr lang="en-US" dirty="0"/>
              <a:t> (but, like, don’t, please)</a:t>
            </a:r>
          </a:p>
          <a:p>
            <a:r>
              <a:rPr lang="en-US" dirty="0"/>
              <a:t>Must have </a:t>
            </a:r>
            <a:r>
              <a:rPr lang="en-US" dirty="0" err="1"/>
              <a:t>ssh</a:t>
            </a:r>
            <a:r>
              <a:rPr lang="en-US" dirty="0"/>
              <a:t> access (or </a:t>
            </a:r>
            <a:r>
              <a:rPr lang="en-US" dirty="0" err="1"/>
              <a:t>WinRM</a:t>
            </a:r>
            <a:r>
              <a:rPr lang="en-US" dirty="0"/>
              <a:t> for dozers) to all managed machines</a:t>
            </a:r>
          </a:p>
        </p:txBody>
      </p:sp>
    </p:spTree>
    <p:extLst>
      <p:ext uri="{BB962C8B-B14F-4D97-AF65-F5344CB8AC3E}">
        <p14:creationId xmlns:p14="http://schemas.microsoft.com/office/powerpoint/2010/main" val="260098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102" name="Picture 6" descr="Air Traffic Control without Towers - Scientific American Blog Network">
            <a:extLst>
              <a:ext uri="{FF2B5EF4-FFF2-40B4-BE49-F238E27FC236}">
                <a16:creationId xmlns:a16="http://schemas.microsoft.com/office/drawing/2014/main" id="{C1A4A00D-D573-5446-B36B-4D8FCBA9BC50}"/>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10741" b="498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D59A00-23D9-B944-90B0-25D3F222B9C6}"/>
              </a:ext>
            </a:extLst>
          </p:cNvPr>
          <p:cNvSpPr>
            <a:spLocks noGrp="1"/>
          </p:cNvSpPr>
          <p:nvPr>
            <p:ph type="title"/>
          </p:nvPr>
        </p:nvSpPr>
        <p:spPr>
          <a:xfrm>
            <a:off x="1141413" y="609600"/>
            <a:ext cx="9905998" cy="1905000"/>
          </a:xfrm>
        </p:spPr>
        <p:txBody>
          <a:bodyPr>
            <a:normAutofit/>
          </a:bodyPr>
          <a:lstStyle/>
          <a:p>
            <a:r>
              <a:rPr lang="en-US"/>
              <a:t>Controller Installation</a:t>
            </a:r>
          </a:p>
        </p:txBody>
      </p:sp>
      <p:sp>
        <p:nvSpPr>
          <p:cNvPr id="3" name="Content Placeholder 2">
            <a:extLst>
              <a:ext uri="{FF2B5EF4-FFF2-40B4-BE49-F238E27FC236}">
                <a16:creationId xmlns:a16="http://schemas.microsoft.com/office/drawing/2014/main" id="{EFF2BC17-58F4-704D-8D4A-3516594FC4A6}"/>
              </a:ext>
            </a:extLst>
          </p:cNvPr>
          <p:cNvSpPr>
            <a:spLocks noGrp="1"/>
          </p:cNvSpPr>
          <p:nvPr>
            <p:ph idx="1"/>
          </p:nvPr>
        </p:nvSpPr>
        <p:spPr>
          <a:xfrm>
            <a:off x="1141413" y="2666999"/>
            <a:ext cx="9905998" cy="3124201"/>
          </a:xfrm>
        </p:spPr>
        <p:txBody>
          <a:bodyPr>
            <a:normAutofit/>
          </a:bodyPr>
          <a:lstStyle/>
          <a:p>
            <a:pPr lvl="1"/>
            <a:r>
              <a:rPr lang="en-US" dirty="0"/>
              <a:t>yum install ansible</a:t>
            </a:r>
          </a:p>
          <a:p>
            <a:pPr lvl="1"/>
            <a:r>
              <a:rPr lang="en-US" dirty="0"/>
              <a:t>apt-get install ansible</a:t>
            </a:r>
          </a:p>
          <a:p>
            <a:pPr lvl="1"/>
            <a:r>
              <a:rPr lang="en-US" dirty="0"/>
              <a:t>Yes, that’s it…</a:t>
            </a:r>
          </a:p>
        </p:txBody>
      </p:sp>
      <p:pic>
        <p:nvPicPr>
          <p:cNvPr id="4" name="Picture 3">
            <a:extLst>
              <a:ext uri="{FF2B5EF4-FFF2-40B4-BE49-F238E27FC236}">
                <a16:creationId xmlns:a16="http://schemas.microsoft.com/office/drawing/2014/main" id="{E6853DDB-3BF8-4243-9F72-90D505C5B6C0}"/>
              </a:ext>
            </a:extLst>
          </p:cNvPr>
          <p:cNvPicPr>
            <a:picLocks noChangeAspect="1"/>
          </p:cNvPicPr>
          <p:nvPr/>
        </p:nvPicPr>
        <p:blipFill>
          <a:blip r:embed="rId4"/>
          <a:stretch>
            <a:fillRect/>
          </a:stretch>
        </p:blipFill>
        <p:spPr>
          <a:xfrm>
            <a:off x="7492189" y="1186542"/>
            <a:ext cx="4299617" cy="3543299"/>
          </a:xfrm>
          <a:prstGeom prst="rect">
            <a:avLst/>
          </a:prstGeom>
        </p:spPr>
      </p:pic>
    </p:spTree>
    <p:extLst>
      <p:ext uri="{BB962C8B-B14F-4D97-AF65-F5344CB8AC3E}">
        <p14:creationId xmlns:p14="http://schemas.microsoft.com/office/powerpoint/2010/main" val="1775049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6958-13B1-3E46-8F7F-6ADD995E7225}"/>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4100" dirty="0">
                <a:effectLst>
                  <a:glow rad="38100">
                    <a:schemeClr val="bg1">
                      <a:lumMod val="65000"/>
                      <a:lumOff val="35000"/>
                      <a:alpha val="50000"/>
                    </a:schemeClr>
                  </a:glow>
                  <a:outerShdw blurRad="28575" dist="31750" dir="13200000" algn="tl" rotWithShape="0">
                    <a:srgbClr val="000000">
                      <a:alpha val="25000"/>
                    </a:srgbClr>
                  </a:outerShdw>
                </a:effectLst>
              </a:rPr>
              <a:t>Managed node installation</a:t>
            </a:r>
          </a:p>
        </p:txBody>
      </p:sp>
      <p:sp>
        <p:nvSpPr>
          <p:cNvPr id="3" name="Content Placeholder 2">
            <a:extLst>
              <a:ext uri="{FF2B5EF4-FFF2-40B4-BE49-F238E27FC236}">
                <a16:creationId xmlns:a16="http://schemas.microsoft.com/office/drawing/2014/main" id="{71E2BB3C-FEEF-E746-A0AF-8C934C316B1D}"/>
              </a:ext>
            </a:extLst>
          </p:cNvPr>
          <p:cNvSpPr>
            <a:spLocks noGrp="1"/>
          </p:cNvSpPr>
          <p:nvPr>
            <p:ph idx="1"/>
          </p:nvPr>
        </p:nvSpPr>
        <p:spPr>
          <a:xfrm>
            <a:off x="1751012" y="5516211"/>
            <a:ext cx="8676222" cy="722243"/>
          </a:xfrm>
        </p:spPr>
        <p:txBody>
          <a:bodyPr vert="horz" lIns="91440" tIns="45720" rIns="91440" bIns="45720" rtlCol="0" anchor="t">
            <a:normAutofit fontScale="92500" lnSpcReduction="20000"/>
          </a:bodyPr>
          <a:lstStyle/>
          <a:p>
            <a:pPr marL="0" indent="0" algn="ctr">
              <a:buNone/>
            </a:pPr>
            <a:r>
              <a:rPr lang="en-US" sz="2100" dirty="0">
                <a:gradFill flip="none" rotWithShape="1">
                  <a:gsLst>
                    <a:gs pos="0">
                      <a:schemeClr val="tx1"/>
                    </a:gs>
                    <a:gs pos="100000">
                      <a:schemeClr val="tx1">
                        <a:lumMod val="75000"/>
                      </a:schemeClr>
                    </a:gs>
                  </a:gsLst>
                  <a:lin ang="5400000" scaled="0"/>
                  <a:tileRect/>
                </a:gradFill>
              </a:rPr>
              <a:t>Quiz: what’s needed on a managed node?</a:t>
            </a:r>
          </a:p>
          <a:p>
            <a:pPr marL="0" indent="0" algn="ctr">
              <a:buNone/>
            </a:pPr>
            <a:r>
              <a:rPr lang="en-US" sz="2100" dirty="0">
                <a:gradFill flip="none" rotWithShape="1">
                  <a:gsLst>
                    <a:gs pos="0">
                      <a:schemeClr val="tx1"/>
                    </a:gs>
                    <a:gs pos="100000">
                      <a:schemeClr val="tx1">
                        <a:lumMod val="75000"/>
                      </a:schemeClr>
                    </a:gs>
                  </a:gsLst>
                  <a:lin ang="5400000" scaled="0"/>
                  <a:tileRect/>
                </a:gradFill>
              </a:rPr>
              <a:t>Alternate question: how many windows digs have we gotten in so far?</a:t>
            </a:r>
          </a:p>
        </p:txBody>
      </p:sp>
      <p:pic>
        <p:nvPicPr>
          <p:cNvPr id="7170" name="Picture 2" descr="8 Steps for Using Study Sheets to Get Your Students Ready for the Test -  TreeTopSecret Education">
            <a:extLst>
              <a:ext uri="{FF2B5EF4-FFF2-40B4-BE49-F238E27FC236}">
                <a16:creationId xmlns:a16="http://schemas.microsoft.com/office/drawing/2014/main" id="{62D0D166-1219-C743-9953-2127EA32B3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40" b="28344"/>
          <a:stretch/>
        </p:blipFill>
        <p:spPr bwMode="auto">
          <a:xfrm>
            <a:off x="20" y="10"/>
            <a:ext cx="12191980" cy="4273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39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A402-7D99-894B-ABAB-DF8E956624CA}"/>
              </a:ext>
            </a:extLst>
          </p:cNvPr>
          <p:cNvSpPr>
            <a:spLocks noGrp="1"/>
          </p:cNvSpPr>
          <p:nvPr>
            <p:ph type="title"/>
          </p:nvPr>
        </p:nvSpPr>
        <p:spPr/>
        <p:txBody>
          <a:bodyPr/>
          <a:lstStyle/>
          <a:p>
            <a:r>
              <a:rPr lang="en-US" dirty="0"/>
              <a:t>Spin up lab</a:t>
            </a:r>
          </a:p>
        </p:txBody>
      </p:sp>
      <p:sp>
        <p:nvSpPr>
          <p:cNvPr id="3" name="Content Placeholder 2">
            <a:extLst>
              <a:ext uri="{FF2B5EF4-FFF2-40B4-BE49-F238E27FC236}">
                <a16:creationId xmlns:a16="http://schemas.microsoft.com/office/drawing/2014/main" id="{679D8300-8169-7E44-92CF-7257E5300674}"/>
              </a:ext>
            </a:extLst>
          </p:cNvPr>
          <p:cNvSpPr>
            <a:spLocks noGrp="1"/>
          </p:cNvSpPr>
          <p:nvPr>
            <p:ph idx="1"/>
          </p:nvPr>
        </p:nvSpPr>
        <p:spPr/>
        <p:txBody>
          <a:bodyPr/>
          <a:lstStyle/>
          <a:p>
            <a:r>
              <a:rPr lang="en-US" dirty="0"/>
              <a:t>git clone https://</a:t>
            </a:r>
            <a:r>
              <a:rPr lang="en-US" dirty="0" err="1"/>
              <a:t>github.com</a:t>
            </a:r>
            <a:r>
              <a:rPr lang="en-US" dirty="0"/>
              <a:t>/youngd24/vagrant-ansible-lab</a:t>
            </a:r>
          </a:p>
          <a:p>
            <a:r>
              <a:rPr lang="en-US" dirty="0"/>
              <a:t>cd vagrant-ansible-lab</a:t>
            </a:r>
          </a:p>
          <a:p>
            <a:r>
              <a:rPr lang="en-US" dirty="0"/>
              <a:t>vagrant plugin install vagrant-</a:t>
            </a:r>
            <a:r>
              <a:rPr lang="en-US" dirty="0" err="1"/>
              <a:t>hostmanager</a:t>
            </a:r>
            <a:endParaRPr lang="en-US" dirty="0"/>
          </a:p>
          <a:p>
            <a:r>
              <a:rPr lang="en-US" dirty="0"/>
              <a:t>vagrant up</a:t>
            </a:r>
          </a:p>
          <a:p>
            <a:r>
              <a:rPr lang="en-US" dirty="0"/>
              <a:t>vagrant </a:t>
            </a:r>
            <a:r>
              <a:rPr lang="en-US" dirty="0" err="1"/>
              <a:t>ssh</a:t>
            </a:r>
            <a:r>
              <a:rPr lang="en-US" dirty="0"/>
              <a:t> control</a:t>
            </a:r>
          </a:p>
        </p:txBody>
      </p:sp>
    </p:spTree>
    <p:extLst>
      <p:ext uri="{BB962C8B-B14F-4D97-AF65-F5344CB8AC3E}">
        <p14:creationId xmlns:p14="http://schemas.microsoft.com/office/powerpoint/2010/main" val="17350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194" name="Picture 2" descr="▻ Bentley Factory - W12 Engine - YouTube">
            <a:extLst>
              <a:ext uri="{FF2B5EF4-FFF2-40B4-BE49-F238E27FC236}">
                <a16:creationId xmlns:a16="http://schemas.microsoft.com/office/drawing/2014/main" id="{89186D85-E67E-3443-9314-3F829C99389E}"/>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129D78-4E26-184B-B423-68A1491080B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Configuration</a:t>
            </a:r>
          </a:p>
        </p:txBody>
      </p:sp>
    </p:spTree>
    <p:extLst>
      <p:ext uri="{BB962C8B-B14F-4D97-AF65-F5344CB8AC3E}">
        <p14:creationId xmlns:p14="http://schemas.microsoft.com/office/powerpoint/2010/main" val="906709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44" name="Picture 4" descr="How to Inject a Map from a YAML File in Spring Boot">
            <a:extLst>
              <a:ext uri="{FF2B5EF4-FFF2-40B4-BE49-F238E27FC236}">
                <a16:creationId xmlns:a16="http://schemas.microsoft.com/office/drawing/2014/main" id="{02DDC767-CF51-D94C-8289-6F17EB0B8BE3}"/>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l="13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3263996-06B0-5C4D-9725-9943FD756F07}"/>
              </a:ext>
            </a:extLst>
          </p:cNvPr>
          <p:cNvSpPr>
            <a:spLocks noGrp="1"/>
          </p:cNvSpPr>
          <p:nvPr>
            <p:ph type="title"/>
          </p:nvPr>
        </p:nvSpPr>
        <p:spPr>
          <a:xfrm>
            <a:off x="1141413" y="609600"/>
            <a:ext cx="9905998" cy="1905000"/>
          </a:xfrm>
        </p:spPr>
        <p:txBody>
          <a:bodyPr>
            <a:normAutofit/>
          </a:bodyPr>
          <a:lstStyle/>
          <a:p>
            <a:r>
              <a:rPr lang="en-US" dirty="0"/>
              <a:t>You must learn YAML (today)</a:t>
            </a:r>
          </a:p>
        </p:txBody>
      </p:sp>
      <p:sp>
        <p:nvSpPr>
          <p:cNvPr id="3" name="Content Placeholder 2">
            <a:extLst>
              <a:ext uri="{FF2B5EF4-FFF2-40B4-BE49-F238E27FC236}">
                <a16:creationId xmlns:a16="http://schemas.microsoft.com/office/drawing/2014/main" id="{FBF552E0-06E8-D846-90AF-80A57C597089}"/>
              </a:ext>
            </a:extLst>
          </p:cNvPr>
          <p:cNvSpPr>
            <a:spLocks noGrp="1"/>
          </p:cNvSpPr>
          <p:nvPr>
            <p:ph idx="1"/>
          </p:nvPr>
        </p:nvSpPr>
        <p:spPr>
          <a:xfrm>
            <a:off x="1141413" y="2666999"/>
            <a:ext cx="9905998" cy="3124201"/>
          </a:xfrm>
        </p:spPr>
        <p:txBody>
          <a:bodyPr>
            <a:normAutofit/>
          </a:bodyPr>
          <a:lstStyle/>
          <a:p>
            <a:r>
              <a:rPr lang="en-US" dirty="0"/>
              <a:t>Rules:</a:t>
            </a:r>
          </a:p>
          <a:p>
            <a:pPr marL="800100" lvl="1" indent="-342900">
              <a:buFont typeface="+mj-lt"/>
              <a:buAutoNum type="arabicPeriod"/>
            </a:pPr>
            <a:r>
              <a:rPr lang="en-US" dirty="0"/>
              <a:t>Everything (mostly) in Ansible is YAML (or json, or python, or </a:t>
            </a:r>
            <a:r>
              <a:rPr lang="en-US" dirty="0" err="1"/>
              <a:t>ini</a:t>
            </a:r>
            <a:r>
              <a:rPr lang="en-US" dirty="0"/>
              <a:t> files)</a:t>
            </a:r>
          </a:p>
          <a:p>
            <a:pPr marL="1257300" lvl="2" indent="-342900">
              <a:buFont typeface="+mj-lt"/>
              <a:buAutoNum type="arabicPeriod"/>
            </a:pPr>
            <a:r>
              <a:rPr lang="en-US" dirty="0"/>
              <a:t>Ok, so not everything..</a:t>
            </a:r>
          </a:p>
          <a:p>
            <a:pPr marL="800100" lvl="1" indent="-342900">
              <a:buFont typeface="+mj-lt"/>
              <a:buAutoNum type="arabicPeriod"/>
            </a:pPr>
            <a:r>
              <a:rPr lang="en-US" dirty="0"/>
              <a:t>YAML is poor man’s JSON</a:t>
            </a:r>
          </a:p>
          <a:p>
            <a:pPr marL="800100" lvl="1" indent="-342900">
              <a:buFont typeface="+mj-lt"/>
              <a:buAutoNum type="arabicPeriod"/>
            </a:pPr>
            <a:r>
              <a:rPr lang="en-US" dirty="0"/>
              <a:t>YAML sucks</a:t>
            </a:r>
          </a:p>
          <a:p>
            <a:pPr marL="800100" lvl="1" indent="-342900">
              <a:buFont typeface="+mj-lt"/>
              <a:buAutoNum type="arabicPeriod"/>
            </a:pPr>
            <a:r>
              <a:rPr lang="en-US" dirty="0"/>
              <a:t>See rule #1</a:t>
            </a:r>
          </a:p>
        </p:txBody>
      </p:sp>
      <p:pic>
        <p:nvPicPr>
          <p:cNvPr id="10250" name="Picture 10" descr="THE POWER OF 'I AM SORRY' — Steemit">
            <a:extLst>
              <a:ext uri="{FF2B5EF4-FFF2-40B4-BE49-F238E27FC236}">
                <a16:creationId xmlns:a16="http://schemas.microsoft.com/office/drawing/2014/main" id="{1F075B57-871A-1E42-A642-1EFD8DCE0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4114" y="5338081"/>
            <a:ext cx="2422071" cy="121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33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218" name="Picture 2" descr="Storage &amp; Inventory Management | Horizon International Cargo Limited">
            <a:extLst>
              <a:ext uri="{FF2B5EF4-FFF2-40B4-BE49-F238E27FC236}">
                <a16:creationId xmlns:a16="http://schemas.microsoft.com/office/drawing/2014/main" id="{68C3801D-9434-8446-B74E-7FCEEEF6C7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17" b="91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71" name="Rounded Rectangle 8">
            <a:extLst>
              <a:ext uri="{FF2B5EF4-FFF2-40B4-BE49-F238E27FC236}">
                <a16:creationId xmlns:a16="http://schemas.microsoft.com/office/drawing/2014/main" id="{E7BBC551-30DE-45DA-907B-61CA772DA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042" y="573488"/>
            <a:ext cx="10463916" cy="5711024"/>
          </a:xfrm>
          <a:prstGeom prst="roundRect">
            <a:avLst>
              <a:gd name="adj" fmla="val 1827"/>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D2FB4677-6AF8-2B40-9587-384244CE0207}"/>
              </a:ext>
            </a:extLst>
          </p:cNvPr>
          <p:cNvSpPr>
            <a:spLocks noGrp="1"/>
          </p:cNvSpPr>
          <p:nvPr>
            <p:ph type="title"/>
          </p:nvPr>
        </p:nvSpPr>
        <p:spPr>
          <a:xfrm>
            <a:off x="1329170" y="879566"/>
            <a:ext cx="9556612" cy="1635034"/>
          </a:xfrm>
        </p:spPr>
        <p:txBody>
          <a:bodyPr>
            <a:normAutofit/>
          </a:bodyPr>
          <a:lstStyle/>
          <a:p>
            <a:r>
              <a:rPr lang="en-US" dirty="0"/>
              <a:t>Inventory Management</a:t>
            </a:r>
          </a:p>
        </p:txBody>
      </p:sp>
      <p:sp>
        <p:nvSpPr>
          <p:cNvPr id="3" name="Content Placeholder 2">
            <a:extLst>
              <a:ext uri="{FF2B5EF4-FFF2-40B4-BE49-F238E27FC236}">
                <a16:creationId xmlns:a16="http://schemas.microsoft.com/office/drawing/2014/main" id="{389C7249-ED8B-194B-8968-CEAA505BBC4B}"/>
              </a:ext>
            </a:extLst>
          </p:cNvPr>
          <p:cNvSpPr>
            <a:spLocks noGrp="1"/>
          </p:cNvSpPr>
          <p:nvPr>
            <p:ph idx="1"/>
          </p:nvPr>
        </p:nvSpPr>
        <p:spPr>
          <a:xfrm>
            <a:off x="1329169" y="2666999"/>
            <a:ext cx="9556612" cy="3037115"/>
          </a:xfrm>
        </p:spPr>
        <p:txBody>
          <a:bodyPr>
            <a:normAutofit lnSpcReduction="10000"/>
          </a:bodyPr>
          <a:lstStyle/>
          <a:p>
            <a:r>
              <a:rPr lang="en-US" dirty="0"/>
              <a:t>The inventory file is the “heart” of Ansible, it describes managed systems, groups they are in and various attributes (variables) about them</a:t>
            </a:r>
          </a:p>
          <a:p>
            <a:r>
              <a:rPr lang="en-US" dirty="0"/>
              <a:t>Is in </a:t>
            </a:r>
            <a:r>
              <a:rPr lang="en-US" dirty="0" err="1"/>
              <a:t>ini</a:t>
            </a:r>
            <a:r>
              <a:rPr lang="en-US" dirty="0"/>
              <a:t>-file format but can also be </a:t>
            </a:r>
            <a:r>
              <a:rPr lang="en-US" dirty="0" err="1"/>
              <a:t>yaml</a:t>
            </a:r>
            <a:r>
              <a:rPr lang="en-US" dirty="0"/>
              <a:t> (or json)</a:t>
            </a:r>
          </a:p>
          <a:p>
            <a:r>
              <a:rPr lang="en-US" dirty="0"/>
              <a:t>Can be built dynamically from external sources</a:t>
            </a:r>
          </a:p>
          <a:p>
            <a:pPr lvl="1"/>
            <a:r>
              <a:rPr lang="en-US" dirty="0"/>
              <a:t>Third party CMDB (Salesforce, Service Now)</a:t>
            </a:r>
          </a:p>
          <a:p>
            <a:pPr lvl="1"/>
            <a:r>
              <a:rPr lang="en-US" dirty="0"/>
              <a:t>AWS/Azure</a:t>
            </a:r>
          </a:p>
          <a:p>
            <a:pPr lvl="1"/>
            <a:r>
              <a:rPr lang="en-US" dirty="0"/>
              <a:t>&lt;insert random API here&gt;</a:t>
            </a:r>
          </a:p>
          <a:p>
            <a:pPr lvl="1"/>
            <a:r>
              <a:rPr lang="en-US" dirty="0"/>
              <a:t>Several modules ship with</a:t>
            </a:r>
          </a:p>
        </p:txBody>
      </p:sp>
      <p:sp>
        <p:nvSpPr>
          <p:cNvPr id="4" name="Rectangle 3">
            <a:extLst>
              <a:ext uri="{FF2B5EF4-FFF2-40B4-BE49-F238E27FC236}">
                <a16:creationId xmlns:a16="http://schemas.microsoft.com/office/drawing/2014/main" id="{481135E1-4A61-594B-8BE1-AED4DE742BB9}"/>
              </a:ext>
            </a:extLst>
          </p:cNvPr>
          <p:cNvSpPr/>
          <p:nvPr/>
        </p:nvSpPr>
        <p:spPr>
          <a:xfrm>
            <a:off x="3059475" y="5774887"/>
            <a:ext cx="6096000" cy="276999"/>
          </a:xfrm>
          <a:prstGeom prst="rect">
            <a:avLst/>
          </a:prstGeom>
        </p:spPr>
        <p:txBody>
          <a:bodyPr>
            <a:spAutoFit/>
          </a:bodyPr>
          <a:lstStyle/>
          <a:p>
            <a:r>
              <a:rPr lang="en-US" sz="1200" dirty="0"/>
              <a:t>https://</a:t>
            </a:r>
            <a:r>
              <a:rPr lang="en-US" sz="1200" dirty="0" err="1"/>
              <a:t>docs.ansible.com</a:t>
            </a:r>
            <a:r>
              <a:rPr lang="en-US" sz="1200" dirty="0"/>
              <a:t>/ansible/latest/</a:t>
            </a:r>
            <a:r>
              <a:rPr lang="en-US" sz="1200" dirty="0" err="1"/>
              <a:t>user_guide</a:t>
            </a:r>
            <a:r>
              <a:rPr lang="en-US" sz="1200" dirty="0"/>
              <a:t>/</a:t>
            </a:r>
            <a:r>
              <a:rPr lang="en-US" sz="1200" dirty="0" err="1"/>
              <a:t>intro_inventory.html</a:t>
            </a:r>
            <a:endParaRPr lang="en-US" sz="1200" dirty="0"/>
          </a:p>
        </p:txBody>
      </p:sp>
    </p:spTree>
    <p:extLst>
      <p:ext uri="{BB962C8B-B14F-4D97-AF65-F5344CB8AC3E}">
        <p14:creationId xmlns:p14="http://schemas.microsoft.com/office/powerpoint/2010/main" val="245847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1D88-C0A1-2341-B238-9C7752E44AB1}"/>
              </a:ext>
            </a:extLst>
          </p:cNvPr>
          <p:cNvSpPr>
            <a:spLocks noGrp="1"/>
          </p:cNvSpPr>
          <p:nvPr>
            <p:ph type="title"/>
          </p:nvPr>
        </p:nvSpPr>
        <p:spPr/>
        <p:txBody>
          <a:bodyPr/>
          <a:lstStyle/>
          <a:p>
            <a:r>
              <a:rPr lang="en-US" dirty="0"/>
              <a:t>Inventory Groups</a:t>
            </a:r>
          </a:p>
        </p:txBody>
      </p:sp>
      <p:sp>
        <p:nvSpPr>
          <p:cNvPr id="3" name="Content Placeholder 2">
            <a:extLst>
              <a:ext uri="{FF2B5EF4-FFF2-40B4-BE49-F238E27FC236}">
                <a16:creationId xmlns:a16="http://schemas.microsoft.com/office/drawing/2014/main" id="{B10ACD4E-DE43-044F-A87A-18E6A6E298DA}"/>
              </a:ext>
            </a:extLst>
          </p:cNvPr>
          <p:cNvSpPr>
            <a:spLocks noGrp="1"/>
          </p:cNvSpPr>
          <p:nvPr>
            <p:ph idx="1"/>
          </p:nvPr>
        </p:nvSpPr>
        <p:spPr/>
        <p:txBody>
          <a:bodyPr/>
          <a:lstStyle/>
          <a:p>
            <a:r>
              <a:rPr lang="en-US" dirty="0"/>
              <a:t>Groups are used to group hosts together into logical sections to manage more than one host at a time</a:t>
            </a:r>
          </a:p>
          <a:p>
            <a:r>
              <a:rPr lang="en-US" dirty="0"/>
              <a:t>2 default groups</a:t>
            </a:r>
          </a:p>
          <a:p>
            <a:pPr lvl="1"/>
            <a:r>
              <a:rPr lang="en-US" dirty="0"/>
              <a:t>all – contains every host</a:t>
            </a:r>
          </a:p>
          <a:p>
            <a:pPr lvl="1"/>
            <a:r>
              <a:rPr lang="en-US" dirty="0"/>
              <a:t>ungrouped – hosts that don’t have a group other than ‘all’</a:t>
            </a:r>
          </a:p>
          <a:p>
            <a:r>
              <a:rPr lang="en-US" dirty="0"/>
              <a:t>Hosts can be in multiple groups as well as nested groups</a:t>
            </a:r>
          </a:p>
          <a:p>
            <a:r>
              <a:rPr lang="en-US" dirty="0"/>
              <a:t>Can assign hosts using ranges (www[01:50])</a:t>
            </a:r>
          </a:p>
        </p:txBody>
      </p:sp>
    </p:spTree>
    <p:extLst>
      <p:ext uri="{BB962C8B-B14F-4D97-AF65-F5344CB8AC3E}">
        <p14:creationId xmlns:p14="http://schemas.microsoft.com/office/powerpoint/2010/main" val="261280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8536-8F2E-7142-A660-07C74EA403A7}"/>
              </a:ext>
            </a:extLst>
          </p:cNvPr>
          <p:cNvSpPr>
            <a:spLocks noGrp="1"/>
          </p:cNvSpPr>
          <p:nvPr>
            <p:ph type="title"/>
          </p:nvPr>
        </p:nvSpPr>
        <p:spPr/>
        <p:txBody>
          <a:bodyPr/>
          <a:lstStyle/>
          <a:p>
            <a:r>
              <a:rPr lang="en-US" dirty="0"/>
              <a:t>Example Inventories (</a:t>
            </a:r>
            <a:r>
              <a:rPr lang="en-US" dirty="0" err="1"/>
              <a:t>ini</a:t>
            </a:r>
            <a:r>
              <a:rPr lang="en-US" dirty="0"/>
              <a:t> file)</a:t>
            </a:r>
          </a:p>
        </p:txBody>
      </p:sp>
      <p:sp>
        <p:nvSpPr>
          <p:cNvPr id="3" name="Content Placeholder 2">
            <a:extLst>
              <a:ext uri="{FF2B5EF4-FFF2-40B4-BE49-F238E27FC236}">
                <a16:creationId xmlns:a16="http://schemas.microsoft.com/office/drawing/2014/main" id="{E6AA7B7A-CF7D-194C-A50D-98EC9448BC1E}"/>
              </a:ext>
            </a:extLst>
          </p:cNvPr>
          <p:cNvSpPr>
            <a:spLocks noGrp="1"/>
          </p:cNvSpPr>
          <p:nvPr>
            <p:ph idx="1"/>
          </p:nvPr>
        </p:nvSpPr>
        <p:spPr>
          <a:xfrm>
            <a:off x="1141413" y="1832901"/>
            <a:ext cx="4370866" cy="4114800"/>
          </a:xfrm>
        </p:spPr>
        <p:style>
          <a:lnRef idx="3">
            <a:schemeClr val="lt1"/>
          </a:lnRef>
          <a:fillRef idx="1">
            <a:schemeClr val="dk1"/>
          </a:fillRef>
          <a:effectRef idx="1">
            <a:schemeClr val="dk1"/>
          </a:effectRef>
          <a:fontRef idx="minor">
            <a:schemeClr val="lt1"/>
          </a:fontRef>
        </p:style>
        <p:txBody>
          <a:bodyPr anchor="t">
            <a:normAutofit/>
          </a:bodyPr>
          <a:lstStyle/>
          <a:p>
            <a:pPr marL="0" indent="0">
              <a:buNone/>
            </a:pPr>
            <a:r>
              <a:rPr lang="en-US" sz="1000" cap="none" dirty="0">
                <a:solidFill>
                  <a:srgbClr val="FFFF00"/>
                </a:solidFill>
                <a:latin typeface="Courier" pitchFamily="2" charset="0"/>
              </a:rPr>
              <a:t>[</a:t>
            </a:r>
            <a:r>
              <a:rPr lang="en-US" sz="1000" cap="none" dirty="0" err="1">
                <a:solidFill>
                  <a:srgbClr val="FFFF00"/>
                </a:solidFill>
                <a:latin typeface="Courier" pitchFamily="2" charset="0"/>
              </a:rPr>
              <a:t>loadbalancer</a:t>
            </a:r>
            <a:r>
              <a:rPr lang="en-US" sz="1000" cap="none" dirty="0">
                <a:solidFill>
                  <a:srgbClr val="FFFF00"/>
                </a:solidFill>
                <a:latin typeface="Courier" pitchFamily="2" charset="0"/>
              </a:rPr>
              <a:t>]</a:t>
            </a:r>
          </a:p>
          <a:p>
            <a:pPr marL="0" indent="0">
              <a:buNone/>
            </a:pPr>
            <a:r>
              <a:rPr lang="en-US" sz="1000" cap="none" dirty="0">
                <a:solidFill>
                  <a:srgbClr val="FFFF00"/>
                </a:solidFill>
                <a:latin typeface="Courier" pitchFamily="2" charset="0"/>
              </a:rPr>
              <a:t>lb01</a:t>
            </a:r>
          </a:p>
          <a:p>
            <a:pPr marL="0" indent="0">
              <a:buNone/>
            </a:pPr>
            <a:endParaRPr lang="en-US" sz="1000" cap="none" dirty="0">
              <a:solidFill>
                <a:srgbClr val="FFFF00"/>
              </a:solidFill>
              <a:latin typeface="Courier" pitchFamily="2" charset="0"/>
            </a:endParaRPr>
          </a:p>
          <a:p>
            <a:pPr marL="0" indent="0">
              <a:buNone/>
            </a:pPr>
            <a:r>
              <a:rPr lang="en-US" sz="1000" cap="none" dirty="0">
                <a:solidFill>
                  <a:srgbClr val="FFFF00"/>
                </a:solidFill>
                <a:latin typeface="Courier" pitchFamily="2" charset="0"/>
              </a:rPr>
              <a:t>[webserver]</a:t>
            </a:r>
          </a:p>
          <a:p>
            <a:pPr marL="0" indent="0">
              <a:buNone/>
            </a:pPr>
            <a:r>
              <a:rPr lang="en-US" sz="1000" cap="none" dirty="0">
                <a:solidFill>
                  <a:srgbClr val="FFFF00"/>
                </a:solidFill>
                <a:latin typeface="Courier" pitchFamily="2" charset="0"/>
              </a:rPr>
              <a:t>app01</a:t>
            </a:r>
          </a:p>
          <a:p>
            <a:pPr marL="0" indent="0">
              <a:buNone/>
            </a:pPr>
            <a:r>
              <a:rPr lang="en-US" sz="1000" cap="none" dirty="0">
                <a:solidFill>
                  <a:srgbClr val="FFFF00"/>
                </a:solidFill>
                <a:latin typeface="Courier" pitchFamily="2" charset="0"/>
              </a:rPr>
              <a:t>app02</a:t>
            </a:r>
          </a:p>
          <a:p>
            <a:pPr marL="0" indent="0">
              <a:buNone/>
            </a:pPr>
            <a:endParaRPr lang="en-US" sz="1000" cap="none" dirty="0">
              <a:solidFill>
                <a:srgbClr val="FFFF00"/>
              </a:solidFill>
              <a:latin typeface="Courier" pitchFamily="2" charset="0"/>
            </a:endParaRPr>
          </a:p>
          <a:p>
            <a:pPr marL="0" indent="0">
              <a:buNone/>
            </a:pPr>
            <a:r>
              <a:rPr lang="en-US" sz="1000" cap="none" dirty="0">
                <a:solidFill>
                  <a:srgbClr val="FFFF00"/>
                </a:solidFill>
                <a:latin typeface="Courier" pitchFamily="2" charset="0"/>
              </a:rPr>
              <a:t>[database]</a:t>
            </a:r>
          </a:p>
          <a:p>
            <a:pPr marL="0" indent="0">
              <a:buNone/>
            </a:pPr>
            <a:r>
              <a:rPr lang="en-US" sz="1000" cap="none" dirty="0">
                <a:solidFill>
                  <a:srgbClr val="FFFF00"/>
                </a:solidFill>
                <a:latin typeface="Courier" pitchFamily="2" charset="0"/>
              </a:rPr>
              <a:t>db01</a:t>
            </a:r>
          </a:p>
          <a:p>
            <a:pPr marL="0" indent="0">
              <a:buNone/>
            </a:pPr>
            <a:endParaRPr lang="en-US" sz="1000" cap="none" dirty="0">
              <a:solidFill>
                <a:srgbClr val="FFFF00"/>
              </a:solidFill>
              <a:latin typeface="Courier" pitchFamily="2" charset="0"/>
            </a:endParaRPr>
          </a:p>
          <a:p>
            <a:pPr marL="0" indent="0">
              <a:buNone/>
            </a:pPr>
            <a:r>
              <a:rPr lang="en-US" sz="1000" cap="none" dirty="0">
                <a:solidFill>
                  <a:srgbClr val="FFFF00"/>
                </a:solidFill>
                <a:latin typeface="Courier" pitchFamily="2" charset="0"/>
              </a:rPr>
              <a:t>[control]</a:t>
            </a:r>
          </a:p>
          <a:p>
            <a:pPr marL="0" indent="0">
              <a:buNone/>
            </a:pPr>
            <a:r>
              <a:rPr lang="en-US" sz="1000" cap="none" dirty="0">
                <a:solidFill>
                  <a:srgbClr val="FFFF00"/>
                </a:solidFill>
                <a:latin typeface="Courier" pitchFamily="2" charset="0"/>
              </a:rPr>
              <a:t>control </a:t>
            </a:r>
            <a:r>
              <a:rPr lang="en-US" sz="1000" cap="none" dirty="0" err="1">
                <a:solidFill>
                  <a:srgbClr val="FFFF00"/>
                </a:solidFill>
                <a:latin typeface="Courier" pitchFamily="2" charset="0"/>
              </a:rPr>
              <a:t>ansible_connection</a:t>
            </a:r>
            <a:r>
              <a:rPr lang="en-US" sz="1000" cap="none" dirty="0">
                <a:solidFill>
                  <a:srgbClr val="FFFF00"/>
                </a:solidFill>
                <a:latin typeface="Courier" pitchFamily="2" charset="0"/>
              </a:rPr>
              <a:t>=local</a:t>
            </a:r>
          </a:p>
        </p:txBody>
      </p:sp>
      <p:sp>
        <p:nvSpPr>
          <p:cNvPr id="5" name="Content Placeholder 2">
            <a:extLst>
              <a:ext uri="{FF2B5EF4-FFF2-40B4-BE49-F238E27FC236}">
                <a16:creationId xmlns:a16="http://schemas.microsoft.com/office/drawing/2014/main" id="{D3B89B88-4813-3A4E-87B4-CF0DB17A16FD}"/>
              </a:ext>
            </a:extLst>
          </p:cNvPr>
          <p:cNvSpPr txBox="1">
            <a:spLocks/>
          </p:cNvSpPr>
          <p:nvPr/>
        </p:nvSpPr>
        <p:spPr>
          <a:xfrm>
            <a:off x="5857186" y="1832901"/>
            <a:ext cx="4370866" cy="4114800"/>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dirty="0">
                <a:solidFill>
                  <a:srgbClr val="FFFF00"/>
                </a:solidFill>
                <a:latin typeface="Courier" pitchFamily="2" charset="0"/>
              </a:rPr>
              <a:t>[</a:t>
            </a:r>
            <a:r>
              <a:rPr lang="en-US" sz="1200" cap="none" dirty="0" err="1">
                <a:solidFill>
                  <a:srgbClr val="FFFF00"/>
                </a:solidFill>
                <a:latin typeface="Courier" pitchFamily="2" charset="0"/>
              </a:rPr>
              <a:t>loadbalancer</a:t>
            </a:r>
            <a:r>
              <a:rPr lang="en-US" sz="1200" cap="none" dirty="0">
                <a:solidFill>
                  <a:srgbClr val="FFFF00"/>
                </a:solidFill>
                <a:latin typeface="Courier" pitchFamily="2" charset="0"/>
              </a:rPr>
              <a:t>]</a:t>
            </a:r>
          </a:p>
          <a:p>
            <a:pPr marL="0" indent="0">
              <a:buNone/>
            </a:pPr>
            <a:r>
              <a:rPr lang="en-US" sz="1200" cap="none" dirty="0">
                <a:solidFill>
                  <a:srgbClr val="FFFF00"/>
                </a:solidFill>
                <a:latin typeface="Courier" pitchFamily="2" charset="0"/>
              </a:rPr>
              <a:t>lb01</a:t>
            </a:r>
          </a:p>
          <a:p>
            <a:pPr marL="0" indent="0">
              <a:buNone/>
            </a:pPr>
            <a:endParaRPr lang="en-US" sz="1200" cap="none" dirty="0">
              <a:solidFill>
                <a:srgbClr val="FFFF00"/>
              </a:solidFill>
              <a:latin typeface="Courier" pitchFamily="2" charset="0"/>
            </a:endParaRPr>
          </a:p>
          <a:p>
            <a:pPr marL="0" indent="0">
              <a:buNone/>
            </a:pPr>
            <a:r>
              <a:rPr lang="en-US" sz="1200" cap="none" dirty="0">
                <a:solidFill>
                  <a:srgbClr val="FFFF00"/>
                </a:solidFill>
                <a:latin typeface="Courier" pitchFamily="2" charset="0"/>
              </a:rPr>
              <a:t>[webserver]</a:t>
            </a:r>
          </a:p>
          <a:p>
            <a:pPr marL="0" indent="0">
              <a:buNone/>
            </a:pPr>
            <a:r>
              <a:rPr lang="en-US" sz="1200" cap="none" dirty="0">
                <a:solidFill>
                  <a:srgbClr val="FFFF00"/>
                </a:solidFill>
                <a:latin typeface="Courier" pitchFamily="2" charset="0"/>
              </a:rPr>
              <a:t>app01</a:t>
            </a:r>
          </a:p>
          <a:p>
            <a:pPr marL="0" indent="0">
              <a:buNone/>
            </a:pPr>
            <a:r>
              <a:rPr lang="en-US" sz="1200" cap="none" dirty="0">
                <a:solidFill>
                  <a:srgbClr val="FFFF00"/>
                </a:solidFill>
                <a:latin typeface="Courier" pitchFamily="2" charset="0"/>
              </a:rPr>
              <a:t>app02</a:t>
            </a:r>
          </a:p>
          <a:p>
            <a:pPr marL="0" indent="0">
              <a:buNone/>
            </a:pPr>
            <a:endParaRPr lang="en-US" sz="1200" cap="none" dirty="0">
              <a:solidFill>
                <a:srgbClr val="FFFF00"/>
              </a:solidFill>
              <a:latin typeface="Courier" pitchFamily="2" charset="0"/>
            </a:endParaRPr>
          </a:p>
          <a:p>
            <a:pPr marL="0" indent="0">
              <a:buNone/>
            </a:pPr>
            <a:r>
              <a:rPr lang="en-US" sz="1200" cap="none" dirty="0">
                <a:solidFill>
                  <a:srgbClr val="FFFF00"/>
                </a:solidFill>
                <a:latin typeface="Courier" pitchFamily="2" charset="0"/>
              </a:rPr>
              <a:t>[database]</a:t>
            </a:r>
          </a:p>
          <a:p>
            <a:pPr marL="0" indent="0">
              <a:buNone/>
            </a:pPr>
            <a:r>
              <a:rPr lang="en-US" sz="1200" cap="none" dirty="0">
                <a:solidFill>
                  <a:srgbClr val="FFFF00"/>
                </a:solidFill>
                <a:latin typeface="Courier" pitchFamily="2" charset="0"/>
              </a:rPr>
              <a:t>db01</a:t>
            </a:r>
          </a:p>
          <a:p>
            <a:pPr marL="0" indent="0">
              <a:buNone/>
            </a:pPr>
            <a:endParaRPr lang="en-US" sz="1200" cap="none" dirty="0">
              <a:solidFill>
                <a:srgbClr val="FFFF00"/>
              </a:solidFill>
              <a:latin typeface="Courier" pitchFamily="2" charset="0"/>
            </a:endParaRPr>
          </a:p>
          <a:p>
            <a:pPr marL="0" indent="0">
              <a:buNone/>
            </a:pPr>
            <a:r>
              <a:rPr lang="en-US" sz="1200" cap="none" dirty="0">
                <a:solidFill>
                  <a:srgbClr val="FFFF00"/>
                </a:solidFill>
                <a:latin typeface="Courier" pitchFamily="2" charset="0"/>
              </a:rPr>
              <a:t>[control]</a:t>
            </a:r>
          </a:p>
          <a:p>
            <a:pPr marL="0" indent="0">
              <a:buNone/>
            </a:pPr>
            <a:r>
              <a:rPr lang="en-US" sz="1200" cap="none" dirty="0">
                <a:solidFill>
                  <a:srgbClr val="FFFF00"/>
                </a:solidFill>
                <a:latin typeface="Courier" pitchFamily="2" charset="0"/>
              </a:rPr>
              <a:t>control </a:t>
            </a:r>
            <a:r>
              <a:rPr lang="en-US" sz="1200" cap="none" dirty="0" err="1">
                <a:solidFill>
                  <a:srgbClr val="FFFF00"/>
                </a:solidFill>
                <a:latin typeface="Courier" pitchFamily="2" charset="0"/>
              </a:rPr>
              <a:t>ansible_connection</a:t>
            </a:r>
            <a:r>
              <a:rPr lang="en-US" sz="1200" cap="none" dirty="0">
                <a:solidFill>
                  <a:srgbClr val="FFFF00"/>
                </a:solidFill>
                <a:latin typeface="Courier" pitchFamily="2" charset="0"/>
              </a:rPr>
              <a:t>=local</a:t>
            </a:r>
          </a:p>
          <a:p>
            <a:pPr marL="0" indent="0">
              <a:buNone/>
            </a:pPr>
            <a:endParaRPr lang="en-US" sz="1200" cap="none" dirty="0">
              <a:solidFill>
                <a:srgbClr val="FFFF00"/>
              </a:solidFill>
              <a:latin typeface="Courier" pitchFamily="2" charset="0"/>
            </a:endParaRPr>
          </a:p>
          <a:p>
            <a:pPr marL="0" indent="0">
              <a:buNone/>
            </a:pPr>
            <a:r>
              <a:rPr lang="en-US" sz="1200" cap="none" dirty="0">
                <a:solidFill>
                  <a:srgbClr val="FFFF00"/>
                </a:solidFill>
                <a:latin typeface="Courier" pitchFamily="2" charset="0"/>
              </a:rPr>
              <a:t>[</a:t>
            </a:r>
            <a:r>
              <a:rPr lang="en-US" sz="1200" cap="none" dirty="0" err="1">
                <a:solidFill>
                  <a:srgbClr val="FFFF00"/>
                </a:solidFill>
                <a:latin typeface="Courier" pitchFamily="2" charset="0"/>
              </a:rPr>
              <a:t>myapp:children</a:t>
            </a:r>
            <a:r>
              <a:rPr lang="en-US" sz="1200" cap="none" dirty="0">
                <a:solidFill>
                  <a:srgbClr val="FFFF00"/>
                </a:solidFill>
                <a:latin typeface="Courier" pitchFamily="2" charset="0"/>
              </a:rPr>
              <a:t>]</a:t>
            </a:r>
          </a:p>
          <a:p>
            <a:pPr marL="0" indent="0">
              <a:buNone/>
            </a:pPr>
            <a:r>
              <a:rPr lang="en-US" sz="1200" cap="none" dirty="0" err="1">
                <a:solidFill>
                  <a:srgbClr val="FFFF00"/>
                </a:solidFill>
                <a:latin typeface="Courier" pitchFamily="2" charset="0"/>
              </a:rPr>
              <a:t>loadbalancer</a:t>
            </a:r>
            <a:endParaRPr lang="en-US" sz="1200" cap="none" dirty="0">
              <a:solidFill>
                <a:srgbClr val="FFFF00"/>
              </a:solidFill>
              <a:latin typeface="Courier" pitchFamily="2" charset="0"/>
            </a:endParaRPr>
          </a:p>
          <a:p>
            <a:pPr marL="0" indent="0">
              <a:buNone/>
            </a:pPr>
            <a:r>
              <a:rPr lang="en-US" sz="1200" cap="none" dirty="0">
                <a:solidFill>
                  <a:srgbClr val="FFFF00"/>
                </a:solidFill>
                <a:latin typeface="Courier" pitchFamily="2" charset="0"/>
              </a:rPr>
              <a:t>webserver</a:t>
            </a:r>
          </a:p>
          <a:p>
            <a:pPr marL="0" indent="0">
              <a:buNone/>
            </a:pPr>
            <a:r>
              <a:rPr lang="en-US" sz="1200" cap="none" dirty="0">
                <a:solidFill>
                  <a:srgbClr val="FFFF00"/>
                </a:solidFill>
                <a:latin typeface="Courier" pitchFamily="2" charset="0"/>
              </a:rPr>
              <a:t>database</a:t>
            </a:r>
          </a:p>
        </p:txBody>
      </p:sp>
      <p:sp>
        <p:nvSpPr>
          <p:cNvPr id="7" name="TextBox 6">
            <a:extLst>
              <a:ext uri="{FF2B5EF4-FFF2-40B4-BE49-F238E27FC236}">
                <a16:creationId xmlns:a16="http://schemas.microsoft.com/office/drawing/2014/main" id="{2F8CFCD2-FFB8-754F-8AB7-2C51A8CE4F5A}"/>
              </a:ext>
            </a:extLst>
          </p:cNvPr>
          <p:cNvSpPr txBox="1"/>
          <p:nvPr/>
        </p:nvSpPr>
        <p:spPr>
          <a:xfrm>
            <a:off x="2769078" y="6067254"/>
            <a:ext cx="620683" cy="276999"/>
          </a:xfrm>
          <a:prstGeom prst="rect">
            <a:avLst/>
          </a:prstGeom>
          <a:noFill/>
        </p:spPr>
        <p:txBody>
          <a:bodyPr wrap="none" rtlCol="0">
            <a:spAutoFit/>
          </a:bodyPr>
          <a:lstStyle/>
          <a:p>
            <a:r>
              <a:rPr lang="en-US" sz="1200" dirty="0"/>
              <a:t>Single</a:t>
            </a:r>
          </a:p>
        </p:txBody>
      </p:sp>
      <p:sp>
        <p:nvSpPr>
          <p:cNvPr id="8" name="TextBox 7">
            <a:extLst>
              <a:ext uri="{FF2B5EF4-FFF2-40B4-BE49-F238E27FC236}">
                <a16:creationId xmlns:a16="http://schemas.microsoft.com/office/drawing/2014/main" id="{76CA8540-FF7B-1447-8D93-1457D362D275}"/>
              </a:ext>
            </a:extLst>
          </p:cNvPr>
          <p:cNvSpPr txBox="1"/>
          <p:nvPr/>
        </p:nvSpPr>
        <p:spPr>
          <a:xfrm>
            <a:off x="7680981" y="6075456"/>
            <a:ext cx="715260" cy="276999"/>
          </a:xfrm>
          <a:prstGeom prst="rect">
            <a:avLst/>
          </a:prstGeom>
          <a:noFill/>
        </p:spPr>
        <p:txBody>
          <a:bodyPr wrap="none" rtlCol="0">
            <a:spAutoFit/>
          </a:bodyPr>
          <a:lstStyle/>
          <a:p>
            <a:r>
              <a:rPr lang="en-US" sz="1200" dirty="0"/>
              <a:t>Nested</a:t>
            </a:r>
          </a:p>
        </p:txBody>
      </p:sp>
    </p:spTree>
    <p:extLst>
      <p:ext uri="{BB962C8B-B14F-4D97-AF65-F5344CB8AC3E}">
        <p14:creationId xmlns:p14="http://schemas.microsoft.com/office/powerpoint/2010/main" val="4275828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8536-8F2E-7142-A660-07C74EA403A7}"/>
              </a:ext>
            </a:extLst>
          </p:cNvPr>
          <p:cNvSpPr>
            <a:spLocks noGrp="1"/>
          </p:cNvSpPr>
          <p:nvPr>
            <p:ph type="title"/>
          </p:nvPr>
        </p:nvSpPr>
        <p:spPr/>
        <p:txBody>
          <a:bodyPr/>
          <a:lstStyle/>
          <a:p>
            <a:r>
              <a:rPr lang="en-US" cap="none" dirty="0"/>
              <a:t>ansible-inventory --help</a:t>
            </a:r>
          </a:p>
        </p:txBody>
      </p:sp>
      <p:sp>
        <p:nvSpPr>
          <p:cNvPr id="3" name="Content Placeholder 2">
            <a:extLst>
              <a:ext uri="{FF2B5EF4-FFF2-40B4-BE49-F238E27FC236}">
                <a16:creationId xmlns:a16="http://schemas.microsoft.com/office/drawing/2014/main" id="{E6AA7B7A-CF7D-194C-A50D-98EC9448BC1E}"/>
              </a:ext>
            </a:extLst>
          </p:cNvPr>
          <p:cNvSpPr>
            <a:spLocks noGrp="1"/>
          </p:cNvSpPr>
          <p:nvPr>
            <p:ph idx="1"/>
          </p:nvPr>
        </p:nvSpPr>
        <p:spPr>
          <a:xfrm>
            <a:off x="388190" y="1832901"/>
            <a:ext cx="5486400" cy="4114800"/>
          </a:xfrm>
        </p:spPr>
        <p:style>
          <a:lnRef idx="3">
            <a:schemeClr val="lt1"/>
          </a:lnRef>
          <a:fillRef idx="1">
            <a:schemeClr val="dk1"/>
          </a:fillRef>
          <a:effectRef idx="1">
            <a:schemeClr val="dk1"/>
          </a:effectRef>
          <a:fontRef idx="minor">
            <a:schemeClr val="lt1"/>
          </a:fontRef>
        </p:style>
        <p:txBody>
          <a:bodyPr anchor="t">
            <a:normAutofit/>
          </a:bodyPr>
          <a:lstStyle/>
          <a:p>
            <a:pPr marL="0" indent="0">
              <a:buNone/>
            </a:pPr>
            <a:r>
              <a:rPr lang="en-US" sz="1000" cap="none" dirty="0" err="1">
                <a:solidFill>
                  <a:srgbClr val="FFFF00"/>
                </a:solidFill>
                <a:latin typeface="Courier" pitchFamily="2" charset="0"/>
              </a:rPr>
              <a:t>vagrant@control</a:t>
            </a:r>
            <a:r>
              <a:rPr lang="en-US" sz="1000" cap="none" dirty="0">
                <a:solidFill>
                  <a:srgbClr val="FFFF00"/>
                </a:solidFill>
                <a:latin typeface="Courier" pitchFamily="2" charset="0"/>
              </a:rPr>
              <a:t>:/vagrant/ansible$ ansible-inventory -</a:t>
            </a:r>
            <a:r>
              <a:rPr lang="en-US" sz="1000" cap="none" dirty="0" err="1">
                <a:solidFill>
                  <a:srgbClr val="FFFF00"/>
                </a:solidFill>
                <a:latin typeface="Courier" pitchFamily="2" charset="0"/>
              </a:rPr>
              <a:t>i</a:t>
            </a:r>
            <a:r>
              <a:rPr lang="en-US" sz="1000" cap="none" dirty="0">
                <a:solidFill>
                  <a:srgbClr val="FFFF00"/>
                </a:solidFill>
                <a:latin typeface="Courier" pitchFamily="2" charset="0"/>
              </a:rPr>
              <a:t> hosts --graph</a:t>
            </a:r>
          </a:p>
          <a:p>
            <a:pPr marL="0" indent="0">
              <a:buNone/>
            </a:pPr>
            <a:r>
              <a:rPr lang="en-US" sz="1000" cap="none" dirty="0">
                <a:solidFill>
                  <a:srgbClr val="FFFF00"/>
                </a:solidFill>
                <a:latin typeface="Courier" pitchFamily="2" charset="0"/>
              </a:rPr>
              <a:t>@all:</a:t>
            </a:r>
          </a:p>
          <a:p>
            <a:pPr marL="0" indent="0">
              <a:buNone/>
            </a:pPr>
            <a:r>
              <a:rPr lang="en-US" sz="1000" cap="none" dirty="0">
                <a:solidFill>
                  <a:srgbClr val="FFFF00"/>
                </a:solidFill>
                <a:latin typeface="Courier" pitchFamily="2" charset="0"/>
              </a:rPr>
              <a:t>  |--@control:</a:t>
            </a:r>
          </a:p>
          <a:p>
            <a:pPr marL="0" indent="0">
              <a:buNone/>
            </a:pPr>
            <a:r>
              <a:rPr lang="en-US" sz="1000" cap="none" dirty="0">
                <a:solidFill>
                  <a:srgbClr val="FFFF00"/>
                </a:solidFill>
                <a:latin typeface="Courier" pitchFamily="2" charset="0"/>
              </a:rPr>
              <a:t>  |  |--control</a:t>
            </a:r>
          </a:p>
          <a:p>
            <a:pPr marL="0" indent="0">
              <a:buNone/>
            </a:pPr>
            <a:r>
              <a:rPr lang="en-US" sz="1000" cap="none" dirty="0">
                <a:solidFill>
                  <a:srgbClr val="FFFF00"/>
                </a:solidFill>
                <a:latin typeface="Courier" pitchFamily="2" charset="0"/>
              </a:rPr>
              <a:t>  |--@database:</a:t>
            </a:r>
          </a:p>
          <a:p>
            <a:pPr marL="0" indent="0">
              <a:buNone/>
            </a:pPr>
            <a:r>
              <a:rPr lang="en-US" sz="1000" cap="none" dirty="0">
                <a:solidFill>
                  <a:srgbClr val="FFFF00"/>
                </a:solidFill>
                <a:latin typeface="Courier" pitchFamily="2" charset="0"/>
              </a:rPr>
              <a:t>  |  |--db01</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loadbalancer</a:t>
            </a:r>
            <a:r>
              <a:rPr lang="en-US" sz="1000" cap="none" dirty="0">
                <a:solidFill>
                  <a:srgbClr val="FFFF00"/>
                </a:solidFill>
                <a:latin typeface="Courier" pitchFamily="2" charset="0"/>
              </a:rPr>
              <a:t>:</a:t>
            </a:r>
          </a:p>
          <a:p>
            <a:pPr marL="0" indent="0">
              <a:buNone/>
            </a:pPr>
            <a:r>
              <a:rPr lang="en-US" sz="1000" cap="none" dirty="0">
                <a:solidFill>
                  <a:srgbClr val="FFFF00"/>
                </a:solidFill>
                <a:latin typeface="Courier" pitchFamily="2" charset="0"/>
              </a:rPr>
              <a:t>  |  |--lb01</a:t>
            </a:r>
          </a:p>
          <a:p>
            <a:pPr marL="0" indent="0">
              <a:buNone/>
            </a:pPr>
            <a:r>
              <a:rPr lang="en-US" sz="1000" cap="none" dirty="0">
                <a:solidFill>
                  <a:srgbClr val="FFFF00"/>
                </a:solidFill>
                <a:latin typeface="Courier" pitchFamily="2" charset="0"/>
              </a:rPr>
              <a:t>  |--@ungrouped:</a:t>
            </a:r>
          </a:p>
          <a:p>
            <a:pPr marL="0" indent="0">
              <a:buNone/>
            </a:pPr>
            <a:r>
              <a:rPr lang="en-US" sz="1000" cap="none" dirty="0">
                <a:solidFill>
                  <a:srgbClr val="FFFF00"/>
                </a:solidFill>
                <a:latin typeface="Courier" pitchFamily="2" charset="0"/>
              </a:rPr>
              <a:t>  |--@webserver:</a:t>
            </a:r>
          </a:p>
          <a:p>
            <a:pPr marL="0" indent="0">
              <a:buNone/>
            </a:pPr>
            <a:r>
              <a:rPr lang="en-US" sz="1000" cap="none" dirty="0">
                <a:solidFill>
                  <a:srgbClr val="FFFF00"/>
                </a:solidFill>
                <a:latin typeface="Courier" pitchFamily="2" charset="0"/>
              </a:rPr>
              <a:t>  |  |--app01</a:t>
            </a:r>
          </a:p>
          <a:p>
            <a:pPr marL="0" indent="0">
              <a:buNone/>
            </a:pPr>
            <a:r>
              <a:rPr lang="en-US" sz="1000" cap="none" dirty="0">
                <a:solidFill>
                  <a:srgbClr val="FFFF00"/>
                </a:solidFill>
                <a:latin typeface="Courier" pitchFamily="2" charset="0"/>
              </a:rPr>
              <a:t>  |  |--app02</a:t>
            </a:r>
          </a:p>
        </p:txBody>
      </p:sp>
      <p:sp>
        <p:nvSpPr>
          <p:cNvPr id="5" name="Content Placeholder 2">
            <a:extLst>
              <a:ext uri="{FF2B5EF4-FFF2-40B4-BE49-F238E27FC236}">
                <a16:creationId xmlns:a16="http://schemas.microsoft.com/office/drawing/2014/main" id="{D3B89B88-4813-3A4E-87B4-CF0DB17A16FD}"/>
              </a:ext>
            </a:extLst>
          </p:cNvPr>
          <p:cNvSpPr txBox="1">
            <a:spLocks/>
          </p:cNvSpPr>
          <p:nvPr/>
        </p:nvSpPr>
        <p:spPr>
          <a:xfrm>
            <a:off x="6193599" y="1832901"/>
            <a:ext cx="5486400" cy="4114800"/>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000" cap="none" dirty="0" err="1">
                <a:solidFill>
                  <a:srgbClr val="FFFF00"/>
                </a:solidFill>
                <a:latin typeface="Courier" pitchFamily="2" charset="0"/>
              </a:rPr>
              <a:t>vagrant@control</a:t>
            </a:r>
            <a:r>
              <a:rPr lang="en-US" sz="1000" cap="none" dirty="0">
                <a:solidFill>
                  <a:srgbClr val="FFFF00"/>
                </a:solidFill>
                <a:latin typeface="Courier" pitchFamily="2" charset="0"/>
              </a:rPr>
              <a:t>:/vagrant/ansible$ ansible-inventory -</a:t>
            </a:r>
            <a:r>
              <a:rPr lang="en-US" sz="1000" cap="none" dirty="0" err="1">
                <a:solidFill>
                  <a:srgbClr val="FFFF00"/>
                </a:solidFill>
                <a:latin typeface="Courier" pitchFamily="2" charset="0"/>
              </a:rPr>
              <a:t>i</a:t>
            </a:r>
            <a:r>
              <a:rPr lang="en-US" sz="1000" cap="none" dirty="0">
                <a:solidFill>
                  <a:srgbClr val="FFFF00"/>
                </a:solidFill>
                <a:latin typeface="Courier" pitchFamily="2" charset="0"/>
              </a:rPr>
              <a:t> </a:t>
            </a:r>
            <a:r>
              <a:rPr lang="en-US" sz="1000" cap="none" dirty="0" err="1">
                <a:solidFill>
                  <a:srgbClr val="FFFF00"/>
                </a:solidFill>
                <a:latin typeface="Courier" pitchFamily="2" charset="0"/>
              </a:rPr>
              <a:t>hosts.nested</a:t>
            </a:r>
            <a:r>
              <a:rPr lang="en-US" sz="1000" cap="none" dirty="0">
                <a:solidFill>
                  <a:srgbClr val="FFFF00"/>
                </a:solidFill>
                <a:latin typeface="Courier" pitchFamily="2" charset="0"/>
              </a:rPr>
              <a:t>-groups --graph</a:t>
            </a:r>
          </a:p>
          <a:p>
            <a:pPr marL="0" indent="0">
              <a:buNone/>
            </a:pPr>
            <a:r>
              <a:rPr lang="en-US" sz="1000" cap="none" dirty="0">
                <a:solidFill>
                  <a:srgbClr val="FFFF00"/>
                </a:solidFill>
                <a:latin typeface="Courier" pitchFamily="2" charset="0"/>
              </a:rPr>
              <a:t>@all:</a:t>
            </a:r>
          </a:p>
          <a:p>
            <a:pPr marL="0" indent="0">
              <a:buNone/>
            </a:pPr>
            <a:r>
              <a:rPr lang="en-US" sz="1000" cap="none" dirty="0">
                <a:solidFill>
                  <a:srgbClr val="FFFF00"/>
                </a:solidFill>
                <a:latin typeface="Courier" pitchFamily="2" charset="0"/>
              </a:rPr>
              <a:t>  |--@control:</a:t>
            </a:r>
          </a:p>
          <a:p>
            <a:pPr marL="0" indent="0">
              <a:buNone/>
            </a:pPr>
            <a:r>
              <a:rPr lang="en-US" sz="1000" cap="none" dirty="0">
                <a:solidFill>
                  <a:srgbClr val="FFFF00"/>
                </a:solidFill>
                <a:latin typeface="Courier" pitchFamily="2" charset="0"/>
              </a:rPr>
              <a:t>  |  |--control</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myapp</a:t>
            </a:r>
            <a:r>
              <a:rPr lang="en-US" sz="1000" cap="none" dirty="0">
                <a:solidFill>
                  <a:srgbClr val="FFFF00"/>
                </a:solidFill>
                <a:latin typeface="Courier" pitchFamily="2" charset="0"/>
              </a:rPr>
              <a:t>:</a:t>
            </a:r>
          </a:p>
          <a:p>
            <a:pPr marL="0" indent="0">
              <a:buNone/>
            </a:pPr>
            <a:r>
              <a:rPr lang="en-US" sz="1000" cap="none" dirty="0">
                <a:solidFill>
                  <a:srgbClr val="FFFF00"/>
                </a:solidFill>
                <a:latin typeface="Courier" pitchFamily="2" charset="0"/>
              </a:rPr>
              <a:t>  |  |--@database:</a:t>
            </a:r>
          </a:p>
          <a:p>
            <a:pPr marL="0" indent="0">
              <a:buNone/>
            </a:pPr>
            <a:r>
              <a:rPr lang="en-US" sz="1000" cap="none" dirty="0">
                <a:solidFill>
                  <a:srgbClr val="FFFF00"/>
                </a:solidFill>
                <a:latin typeface="Courier" pitchFamily="2" charset="0"/>
              </a:rPr>
              <a:t>  |  |  |--db01</a:t>
            </a:r>
          </a:p>
          <a:p>
            <a:pPr marL="0" indent="0">
              <a:buNone/>
            </a:pPr>
            <a:r>
              <a:rPr lang="en-US" sz="1000" cap="none" dirty="0">
                <a:solidFill>
                  <a:srgbClr val="FFFF00"/>
                </a:solidFill>
                <a:latin typeface="Courier" pitchFamily="2" charset="0"/>
              </a:rPr>
              <a:t>  |  |--@</a:t>
            </a:r>
            <a:r>
              <a:rPr lang="en-US" sz="1000" cap="none" dirty="0" err="1">
                <a:solidFill>
                  <a:srgbClr val="FFFF00"/>
                </a:solidFill>
                <a:latin typeface="Courier" pitchFamily="2" charset="0"/>
              </a:rPr>
              <a:t>loadbalancer</a:t>
            </a:r>
            <a:r>
              <a:rPr lang="en-US" sz="1000" cap="none" dirty="0">
                <a:solidFill>
                  <a:srgbClr val="FFFF00"/>
                </a:solidFill>
                <a:latin typeface="Courier" pitchFamily="2" charset="0"/>
              </a:rPr>
              <a:t>:</a:t>
            </a:r>
          </a:p>
          <a:p>
            <a:pPr marL="0" indent="0">
              <a:buNone/>
            </a:pPr>
            <a:r>
              <a:rPr lang="en-US" sz="1000" cap="none" dirty="0">
                <a:solidFill>
                  <a:srgbClr val="FFFF00"/>
                </a:solidFill>
                <a:latin typeface="Courier" pitchFamily="2" charset="0"/>
              </a:rPr>
              <a:t>  |  |  |--lb01</a:t>
            </a:r>
          </a:p>
          <a:p>
            <a:pPr marL="0" indent="0">
              <a:buNone/>
            </a:pPr>
            <a:r>
              <a:rPr lang="en-US" sz="1000" cap="none" dirty="0">
                <a:solidFill>
                  <a:srgbClr val="FFFF00"/>
                </a:solidFill>
                <a:latin typeface="Courier" pitchFamily="2" charset="0"/>
              </a:rPr>
              <a:t>  |  |--@webserver:</a:t>
            </a:r>
          </a:p>
          <a:p>
            <a:pPr marL="0" indent="0">
              <a:buNone/>
            </a:pPr>
            <a:r>
              <a:rPr lang="en-US" sz="1000" cap="none" dirty="0">
                <a:solidFill>
                  <a:srgbClr val="FFFF00"/>
                </a:solidFill>
                <a:latin typeface="Courier" pitchFamily="2" charset="0"/>
              </a:rPr>
              <a:t>  |  |  |--app01</a:t>
            </a:r>
          </a:p>
          <a:p>
            <a:pPr marL="0" indent="0">
              <a:buNone/>
            </a:pPr>
            <a:r>
              <a:rPr lang="en-US" sz="1000" cap="none" dirty="0">
                <a:solidFill>
                  <a:srgbClr val="FFFF00"/>
                </a:solidFill>
                <a:latin typeface="Courier" pitchFamily="2" charset="0"/>
              </a:rPr>
              <a:t>  |  |  |--app02</a:t>
            </a:r>
          </a:p>
          <a:p>
            <a:pPr marL="0" indent="0">
              <a:buNone/>
            </a:pPr>
            <a:r>
              <a:rPr lang="en-US" sz="1000" cap="none" dirty="0">
                <a:solidFill>
                  <a:srgbClr val="FFFF00"/>
                </a:solidFill>
                <a:latin typeface="Courier" pitchFamily="2" charset="0"/>
              </a:rPr>
              <a:t>  |--@ungrouped:</a:t>
            </a:r>
          </a:p>
        </p:txBody>
      </p:sp>
    </p:spTree>
    <p:extLst>
      <p:ext uri="{BB962C8B-B14F-4D97-AF65-F5344CB8AC3E}">
        <p14:creationId xmlns:p14="http://schemas.microsoft.com/office/powerpoint/2010/main" val="3714961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7DFBD-7CDC-AA48-B3B9-ABFC168CD479}"/>
              </a:ext>
            </a:extLst>
          </p:cNvPr>
          <p:cNvSpPr>
            <a:spLocks noGrp="1"/>
          </p:cNvSpPr>
          <p:nvPr>
            <p:ph type="title"/>
          </p:nvPr>
        </p:nvSpPr>
        <p:spPr/>
        <p:txBody>
          <a:bodyPr/>
          <a:lstStyle/>
          <a:p>
            <a:r>
              <a:rPr lang="en-US" dirty="0"/>
              <a:t>About us</a:t>
            </a:r>
          </a:p>
        </p:txBody>
      </p:sp>
      <p:sp>
        <p:nvSpPr>
          <p:cNvPr id="3" name="Content Placeholder 2">
            <a:extLst>
              <a:ext uri="{FF2B5EF4-FFF2-40B4-BE49-F238E27FC236}">
                <a16:creationId xmlns:a16="http://schemas.microsoft.com/office/drawing/2014/main" id="{19A74028-3F70-B34C-BE04-AB8FEA2A9172}"/>
              </a:ext>
            </a:extLst>
          </p:cNvPr>
          <p:cNvSpPr>
            <a:spLocks noGrp="1"/>
          </p:cNvSpPr>
          <p:nvPr>
            <p:ph sz="half" idx="1"/>
          </p:nvPr>
        </p:nvSpPr>
        <p:spPr/>
        <p:txBody>
          <a:bodyPr anchor="t">
            <a:normAutofit lnSpcReduction="10000"/>
          </a:bodyPr>
          <a:lstStyle/>
          <a:p>
            <a:pPr marL="0" indent="0">
              <a:buNone/>
            </a:pPr>
            <a:r>
              <a:rPr lang="en-US" u="sng" dirty="0"/>
              <a:t>Darren Young</a:t>
            </a:r>
          </a:p>
          <a:p>
            <a:pPr marL="0" indent="0">
              <a:buNone/>
            </a:pPr>
            <a:r>
              <a:rPr lang="en-US" dirty="0"/>
              <a:t>youngd24@gmail.com</a:t>
            </a:r>
          </a:p>
          <a:p>
            <a:pPr marL="0" indent="0">
              <a:buNone/>
            </a:pPr>
            <a:r>
              <a:rPr lang="en-US" dirty="0"/>
              <a:t>Security Operations Manager</a:t>
            </a:r>
          </a:p>
          <a:p>
            <a:pPr marL="0" indent="0">
              <a:buNone/>
            </a:pPr>
            <a:r>
              <a:rPr lang="en-US" dirty="0" err="1"/>
              <a:t>iManage</a:t>
            </a:r>
            <a:endParaRPr lang="en-US" dirty="0"/>
          </a:p>
          <a:p>
            <a:r>
              <a:rPr lang="en-US" dirty="0"/>
              <a:t>25+ years in tech (15 in security)</a:t>
            </a:r>
          </a:p>
          <a:p>
            <a:r>
              <a:rPr lang="en-US" dirty="0"/>
              <a:t>Jack of many, master of Google</a:t>
            </a:r>
          </a:p>
          <a:p>
            <a:r>
              <a:rPr lang="en-US" dirty="0"/>
              <a:t>B.S. C.S, MBA, CISSP</a:t>
            </a:r>
          </a:p>
          <a:p>
            <a:r>
              <a:rPr lang="en-US" dirty="0"/>
              <a:t>Splunk Certified</a:t>
            </a:r>
          </a:p>
          <a:p>
            <a:r>
              <a:rPr lang="en-US" dirty="0"/>
              <a:t>Formerly M$, RedHat, Sun, Cisco, Juniper and a number of others certified</a:t>
            </a:r>
          </a:p>
          <a:p>
            <a:r>
              <a:rPr lang="en-US" dirty="0"/>
              <a:t>I like hot sauce</a:t>
            </a:r>
          </a:p>
        </p:txBody>
      </p:sp>
      <p:sp>
        <p:nvSpPr>
          <p:cNvPr id="4" name="Content Placeholder 3">
            <a:extLst>
              <a:ext uri="{FF2B5EF4-FFF2-40B4-BE49-F238E27FC236}">
                <a16:creationId xmlns:a16="http://schemas.microsoft.com/office/drawing/2014/main" id="{BD7A5EE1-FA89-3F43-9AAB-39303F19E1A3}"/>
              </a:ext>
            </a:extLst>
          </p:cNvPr>
          <p:cNvSpPr>
            <a:spLocks noGrp="1"/>
          </p:cNvSpPr>
          <p:nvPr>
            <p:ph sz="half" idx="2"/>
          </p:nvPr>
        </p:nvSpPr>
        <p:spPr/>
        <p:txBody>
          <a:bodyPr anchor="t">
            <a:normAutofit lnSpcReduction="10000"/>
          </a:bodyPr>
          <a:lstStyle/>
          <a:p>
            <a:pPr marL="0" indent="0">
              <a:buNone/>
            </a:pPr>
            <a:r>
              <a:rPr lang="en-US" u="sng" dirty="0"/>
              <a:t>Juan Munoz</a:t>
            </a:r>
          </a:p>
          <a:p>
            <a:pPr marL="0" indent="0">
              <a:buNone/>
            </a:pPr>
            <a:r>
              <a:rPr lang="en-US" dirty="0" err="1"/>
              <a:t>munozjuanjose@Outlook.com</a:t>
            </a:r>
            <a:endParaRPr lang="en-US" dirty="0"/>
          </a:p>
          <a:p>
            <a:pPr marL="0" indent="0">
              <a:buNone/>
            </a:pPr>
            <a:r>
              <a:rPr lang="en-US" dirty="0"/>
              <a:t>Cloud Security Engineer</a:t>
            </a:r>
          </a:p>
          <a:p>
            <a:pPr marL="0" indent="0">
              <a:buNone/>
            </a:pPr>
            <a:r>
              <a:rPr lang="en-US" dirty="0"/>
              <a:t>iManage</a:t>
            </a:r>
          </a:p>
          <a:p>
            <a:r>
              <a:rPr lang="en-US" dirty="0"/>
              <a:t>4 years in Tech </a:t>
            </a:r>
          </a:p>
          <a:p>
            <a:r>
              <a:rPr lang="en-US" dirty="0"/>
              <a:t>Splunk Guy – give us all your logs </a:t>
            </a:r>
          </a:p>
          <a:p>
            <a:r>
              <a:rPr lang="en-US" dirty="0"/>
              <a:t>B.S in Information Technology </a:t>
            </a:r>
          </a:p>
          <a:p>
            <a:r>
              <a:rPr lang="en-US" dirty="0"/>
              <a:t>Previously an I.T. Auditor (joined the dark side) </a:t>
            </a:r>
          </a:p>
        </p:txBody>
      </p:sp>
    </p:spTree>
    <p:extLst>
      <p:ext uri="{BB962C8B-B14F-4D97-AF65-F5344CB8AC3E}">
        <p14:creationId xmlns:p14="http://schemas.microsoft.com/office/powerpoint/2010/main" val="325610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C05E-FD8E-004C-ADCC-EC1464D0B85A}"/>
              </a:ext>
            </a:extLst>
          </p:cNvPr>
          <p:cNvSpPr>
            <a:spLocks noGrp="1"/>
          </p:cNvSpPr>
          <p:nvPr>
            <p:ph type="title"/>
          </p:nvPr>
        </p:nvSpPr>
        <p:spPr/>
        <p:txBody>
          <a:bodyPr/>
          <a:lstStyle/>
          <a:p>
            <a:r>
              <a:rPr lang="en-US" dirty="0"/>
              <a:t>Ansible Configuration</a:t>
            </a:r>
          </a:p>
        </p:txBody>
      </p:sp>
      <p:sp>
        <p:nvSpPr>
          <p:cNvPr id="3" name="Content Placeholder 2">
            <a:extLst>
              <a:ext uri="{FF2B5EF4-FFF2-40B4-BE49-F238E27FC236}">
                <a16:creationId xmlns:a16="http://schemas.microsoft.com/office/drawing/2014/main" id="{F904FF7D-6382-A34F-8543-3B56E6160D12}"/>
              </a:ext>
            </a:extLst>
          </p:cNvPr>
          <p:cNvSpPr>
            <a:spLocks noGrp="1"/>
          </p:cNvSpPr>
          <p:nvPr>
            <p:ph idx="1"/>
          </p:nvPr>
        </p:nvSpPr>
        <p:spPr/>
        <p:txBody>
          <a:bodyPr>
            <a:normAutofit lnSpcReduction="10000"/>
          </a:bodyPr>
          <a:lstStyle/>
          <a:p>
            <a:r>
              <a:rPr lang="en-US" dirty="0"/>
              <a:t>Main configuration file is </a:t>
            </a:r>
            <a:r>
              <a:rPr lang="en-US" dirty="0" err="1"/>
              <a:t>ansible.cfg</a:t>
            </a:r>
            <a:endParaRPr lang="en-US" dirty="0"/>
          </a:p>
          <a:p>
            <a:pPr lvl="1"/>
            <a:r>
              <a:rPr lang="en-US" dirty="0"/>
              <a:t>Default installation places one in /</a:t>
            </a:r>
            <a:r>
              <a:rPr lang="en-US" dirty="0" err="1"/>
              <a:t>etc</a:t>
            </a:r>
            <a:r>
              <a:rPr lang="en-US" dirty="0"/>
              <a:t>/ansible</a:t>
            </a:r>
          </a:p>
          <a:p>
            <a:r>
              <a:rPr lang="en-US" dirty="0"/>
              <a:t>Search order</a:t>
            </a:r>
          </a:p>
          <a:p>
            <a:pPr lvl="1"/>
            <a:r>
              <a:rPr lang="en-US" dirty="0">
                <a:effectLst/>
              </a:rPr>
              <a:t>ANSIBLE_CONFIG (environment variable if set)</a:t>
            </a:r>
          </a:p>
          <a:p>
            <a:pPr lvl="1"/>
            <a:r>
              <a:rPr lang="en-US" dirty="0" err="1">
                <a:effectLst/>
              </a:rPr>
              <a:t>ansible.cfg</a:t>
            </a:r>
            <a:r>
              <a:rPr lang="en-US" dirty="0">
                <a:effectLst/>
              </a:rPr>
              <a:t> (in the current directory)</a:t>
            </a:r>
          </a:p>
          <a:p>
            <a:pPr lvl="1"/>
            <a:r>
              <a:rPr lang="en-US" dirty="0">
                <a:effectLst/>
              </a:rPr>
              <a:t>~/.</a:t>
            </a:r>
            <a:r>
              <a:rPr lang="en-US" dirty="0" err="1">
                <a:effectLst/>
              </a:rPr>
              <a:t>ansible.cfg</a:t>
            </a:r>
            <a:r>
              <a:rPr lang="en-US" dirty="0">
                <a:effectLst/>
              </a:rPr>
              <a:t> (in the home directory)</a:t>
            </a:r>
          </a:p>
          <a:p>
            <a:pPr lvl="1"/>
            <a:r>
              <a:rPr lang="en-US" dirty="0">
                <a:effectLst/>
              </a:rPr>
              <a:t>/</a:t>
            </a:r>
            <a:r>
              <a:rPr lang="en-US" dirty="0" err="1">
                <a:effectLst/>
              </a:rPr>
              <a:t>etc</a:t>
            </a:r>
            <a:r>
              <a:rPr lang="en-US" dirty="0">
                <a:effectLst/>
              </a:rPr>
              <a:t>/ansible/</a:t>
            </a:r>
            <a:r>
              <a:rPr lang="en-US" dirty="0" err="1">
                <a:effectLst/>
              </a:rPr>
              <a:t>ansible.cfg</a:t>
            </a:r>
            <a:r>
              <a:rPr lang="en-US" dirty="0">
                <a:effectLst/>
              </a:rPr>
              <a:t> (system file)</a:t>
            </a:r>
            <a:endParaRPr lang="en-US" dirty="0"/>
          </a:p>
          <a:p>
            <a:r>
              <a:rPr lang="en-US" dirty="0"/>
              <a:t>Command line </a:t>
            </a:r>
            <a:r>
              <a:rPr lang="en-US" dirty="0" err="1"/>
              <a:t>arg</a:t>
            </a:r>
            <a:r>
              <a:rPr lang="en-US" dirty="0"/>
              <a:t> to point to an alternate </a:t>
            </a:r>
            <a:r>
              <a:rPr lang="en-US" dirty="0" err="1"/>
              <a:t>ansible.cfg</a:t>
            </a:r>
            <a:endParaRPr lang="en-US" dirty="0"/>
          </a:p>
          <a:p>
            <a:r>
              <a:rPr lang="en-US" dirty="0"/>
              <a:t>Contains a metric ton of configuration options</a:t>
            </a:r>
          </a:p>
          <a:p>
            <a:pPr lvl="1"/>
            <a:r>
              <a:rPr lang="en-US" dirty="0"/>
              <a:t>(Hint: use the defaults Luke, use the defaults)</a:t>
            </a:r>
          </a:p>
        </p:txBody>
      </p:sp>
      <p:sp>
        <p:nvSpPr>
          <p:cNvPr id="4" name="Rectangle 3">
            <a:extLst>
              <a:ext uri="{FF2B5EF4-FFF2-40B4-BE49-F238E27FC236}">
                <a16:creationId xmlns:a16="http://schemas.microsoft.com/office/drawing/2014/main" id="{CB65EF7E-249D-C54C-9793-3BB762D7D8C0}"/>
              </a:ext>
            </a:extLst>
          </p:cNvPr>
          <p:cNvSpPr/>
          <p:nvPr/>
        </p:nvSpPr>
        <p:spPr>
          <a:xfrm>
            <a:off x="3616990" y="6277155"/>
            <a:ext cx="4951798" cy="246221"/>
          </a:xfrm>
          <a:prstGeom prst="rect">
            <a:avLst/>
          </a:prstGeom>
        </p:spPr>
        <p:txBody>
          <a:bodyPr wrap="square">
            <a:spAutoFit/>
          </a:bodyPr>
          <a:lstStyle/>
          <a:p>
            <a:pPr algn="ctr"/>
            <a:r>
              <a:rPr lang="en-US" sz="1000" dirty="0"/>
              <a:t>https://</a:t>
            </a:r>
            <a:r>
              <a:rPr lang="en-US" sz="1000" dirty="0" err="1"/>
              <a:t>docs.ansible.com</a:t>
            </a:r>
            <a:r>
              <a:rPr lang="en-US" sz="1000" dirty="0"/>
              <a:t>/ansible/latest/</a:t>
            </a:r>
            <a:r>
              <a:rPr lang="en-US" sz="1000" dirty="0" err="1"/>
              <a:t>reference_appendices</a:t>
            </a:r>
            <a:r>
              <a:rPr lang="en-US" sz="1000" dirty="0"/>
              <a:t>/</a:t>
            </a:r>
            <a:r>
              <a:rPr lang="en-US" sz="1000" dirty="0" err="1"/>
              <a:t>config.html</a:t>
            </a:r>
            <a:endParaRPr lang="en-US" sz="1000" dirty="0"/>
          </a:p>
        </p:txBody>
      </p:sp>
    </p:spTree>
    <p:extLst>
      <p:ext uri="{BB962C8B-B14F-4D97-AF65-F5344CB8AC3E}">
        <p14:creationId xmlns:p14="http://schemas.microsoft.com/office/powerpoint/2010/main" val="2775388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8536-8F2E-7142-A660-07C74EA403A7}"/>
              </a:ext>
            </a:extLst>
          </p:cNvPr>
          <p:cNvSpPr>
            <a:spLocks noGrp="1"/>
          </p:cNvSpPr>
          <p:nvPr>
            <p:ph type="title"/>
          </p:nvPr>
        </p:nvSpPr>
        <p:spPr/>
        <p:txBody>
          <a:bodyPr/>
          <a:lstStyle/>
          <a:p>
            <a:r>
              <a:rPr lang="en-US" cap="none" dirty="0"/>
              <a:t>ansible-config --help</a:t>
            </a:r>
          </a:p>
        </p:txBody>
      </p:sp>
      <p:sp>
        <p:nvSpPr>
          <p:cNvPr id="3" name="Content Placeholder 2">
            <a:extLst>
              <a:ext uri="{FF2B5EF4-FFF2-40B4-BE49-F238E27FC236}">
                <a16:creationId xmlns:a16="http://schemas.microsoft.com/office/drawing/2014/main" id="{E6AA7B7A-CF7D-194C-A50D-98EC9448BC1E}"/>
              </a:ext>
            </a:extLst>
          </p:cNvPr>
          <p:cNvSpPr>
            <a:spLocks noGrp="1"/>
          </p:cNvSpPr>
          <p:nvPr>
            <p:ph idx="1"/>
          </p:nvPr>
        </p:nvSpPr>
        <p:spPr>
          <a:xfrm>
            <a:off x="388190" y="1832901"/>
            <a:ext cx="5486400" cy="4114800"/>
          </a:xfrm>
        </p:spPr>
        <p:style>
          <a:lnRef idx="3">
            <a:schemeClr val="lt1"/>
          </a:lnRef>
          <a:fillRef idx="1">
            <a:schemeClr val="dk1"/>
          </a:fillRef>
          <a:effectRef idx="1">
            <a:schemeClr val="dk1"/>
          </a:effectRef>
          <a:fontRef idx="minor">
            <a:schemeClr val="lt1"/>
          </a:fontRef>
        </p:style>
        <p:txBody>
          <a:bodyPr anchor="t">
            <a:normAutofit/>
          </a:bodyPr>
          <a:lstStyle/>
          <a:p>
            <a:pPr marL="0" indent="0">
              <a:buNone/>
            </a:pPr>
            <a:r>
              <a:rPr lang="en-US" sz="1000" cap="none" dirty="0" err="1">
                <a:solidFill>
                  <a:srgbClr val="FFFF00"/>
                </a:solidFill>
                <a:latin typeface="Courier" pitchFamily="2" charset="0"/>
              </a:rPr>
              <a:t>vagrant@control</a:t>
            </a:r>
            <a:r>
              <a:rPr lang="en-US" sz="1000" cap="none" dirty="0">
                <a:solidFill>
                  <a:srgbClr val="FFFF00"/>
                </a:solidFill>
                <a:latin typeface="Courier" pitchFamily="2" charset="0"/>
              </a:rPr>
              <a:t>:/vagrant/ansible$ cat </a:t>
            </a:r>
            <a:r>
              <a:rPr lang="en-US" sz="1000" cap="none" dirty="0" err="1">
                <a:solidFill>
                  <a:srgbClr val="FFFF00"/>
                </a:solidFill>
                <a:latin typeface="Courier" pitchFamily="2" charset="0"/>
              </a:rPr>
              <a:t>ansible.cfg</a:t>
            </a:r>
            <a:endParaRPr lang="en-US" sz="1000" cap="none" dirty="0">
              <a:solidFill>
                <a:srgbClr val="FFFF00"/>
              </a:solidFill>
              <a:latin typeface="Courier" pitchFamily="2" charset="0"/>
            </a:endParaRPr>
          </a:p>
          <a:p>
            <a:pPr marL="0" indent="0">
              <a:buNone/>
            </a:pPr>
            <a:r>
              <a:rPr lang="en-US" sz="1000" cap="none" dirty="0">
                <a:solidFill>
                  <a:srgbClr val="FFFF00"/>
                </a:solidFill>
                <a:latin typeface="Courier" pitchFamily="2" charset="0"/>
              </a:rPr>
              <a:t>[defaults]</a:t>
            </a:r>
          </a:p>
          <a:p>
            <a:pPr marL="0" indent="0">
              <a:buNone/>
            </a:pPr>
            <a:r>
              <a:rPr lang="en-US" sz="1000" cap="none" dirty="0">
                <a:solidFill>
                  <a:srgbClr val="FFFF00"/>
                </a:solidFill>
                <a:latin typeface="Courier" pitchFamily="2" charset="0"/>
              </a:rPr>
              <a:t>inventory = ./hosts</a:t>
            </a:r>
          </a:p>
          <a:p>
            <a:pPr marL="0" indent="0">
              <a:buNone/>
            </a:pPr>
            <a:r>
              <a:rPr lang="en-US" sz="1000" cap="none" dirty="0" err="1">
                <a:solidFill>
                  <a:srgbClr val="FFFF00"/>
                </a:solidFill>
                <a:latin typeface="Courier" pitchFamily="2" charset="0"/>
              </a:rPr>
              <a:t>vault_password_file</a:t>
            </a:r>
            <a:r>
              <a:rPr lang="en-US" sz="1000" cap="none" dirty="0">
                <a:solidFill>
                  <a:srgbClr val="FFFF00"/>
                </a:solidFill>
                <a:latin typeface="Courier" pitchFamily="2" charset="0"/>
              </a:rPr>
              <a:t> = ~/.</a:t>
            </a:r>
            <a:r>
              <a:rPr lang="en-US" sz="1000" cap="none" dirty="0" err="1">
                <a:solidFill>
                  <a:srgbClr val="FFFF00"/>
                </a:solidFill>
                <a:latin typeface="Courier" pitchFamily="2" charset="0"/>
              </a:rPr>
              <a:t>vault_pass.txt</a:t>
            </a:r>
            <a:endParaRPr lang="en-US" sz="1000" cap="none" dirty="0">
              <a:solidFill>
                <a:srgbClr val="FFFF00"/>
              </a:solidFill>
              <a:latin typeface="Courier" pitchFamily="2" charset="0"/>
            </a:endParaRPr>
          </a:p>
        </p:txBody>
      </p:sp>
      <p:sp>
        <p:nvSpPr>
          <p:cNvPr id="5" name="Content Placeholder 2">
            <a:extLst>
              <a:ext uri="{FF2B5EF4-FFF2-40B4-BE49-F238E27FC236}">
                <a16:creationId xmlns:a16="http://schemas.microsoft.com/office/drawing/2014/main" id="{D3B89B88-4813-3A4E-87B4-CF0DB17A16FD}"/>
              </a:ext>
            </a:extLst>
          </p:cNvPr>
          <p:cNvSpPr txBox="1">
            <a:spLocks/>
          </p:cNvSpPr>
          <p:nvPr/>
        </p:nvSpPr>
        <p:spPr>
          <a:xfrm>
            <a:off x="6193599" y="1832901"/>
            <a:ext cx="5486400" cy="4114800"/>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000" cap="none" dirty="0" err="1">
                <a:solidFill>
                  <a:srgbClr val="FFFF00"/>
                </a:solidFill>
                <a:latin typeface="Courier" pitchFamily="2" charset="0"/>
              </a:rPr>
              <a:t>vagrant@control</a:t>
            </a:r>
            <a:r>
              <a:rPr lang="en-US" sz="1000" cap="none" dirty="0">
                <a:solidFill>
                  <a:srgbClr val="FFFF00"/>
                </a:solidFill>
                <a:latin typeface="Courier" pitchFamily="2" charset="0"/>
              </a:rPr>
              <a:t>:/vagrant/ansible$ ansible-config --help</a:t>
            </a:r>
          </a:p>
          <a:p>
            <a:pPr marL="0" indent="0">
              <a:buNone/>
            </a:pPr>
            <a:r>
              <a:rPr lang="en-US" sz="1000" cap="none" dirty="0">
                <a:solidFill>
                  <a:srgbClr val="FFFF00"/>
                </a:solidFill>
                <a:latin typeface="Courier" pitchFamily="2" charset="0"/>
              </a:rPr>
              <a:t>usage: ansible-config [-h] [--version] [-v] {</a:t>
            </a:r>
            <a:r>
              <a:rPr lang="en-US" sz="1000" cap="none" dirty="0" err="1">
                <a:solidFill>
                  <a:srgbClr val="FFFF00"/>
                </a:solidFill>
                <a:latin typeface="Courier" pitchFamily="2" charset="0"/>
              </a:rPr>
              <a:t>list,dump,view</a:t>
            </a:r>
            <a:r>
              <a:rPr lang="en-US" sz="1000" cap="none" dirty="0">
                <a:solidFill>
                  <a:srgbClr val="FFFF00"/>
                </a:solidFill>
                <a:latin typeface="Courier" pitchFamily="2" charset="0"/>
              </a:rPr>
              <a:t>} ...</a:t>
            </a:r>
          </a:p>
          <a:p>
            <a:pPr marL="0" indent="0">
              <a:buNone/>
            </a:pPr>
            <a:r>
              <a:rPr lang="en-US" sz="1000" cap="none" dirty="0">
                <a:solidFill>
                  <a:srgbClr val="FFFF00"/>
                </a:solidFill>
                <a:latin typeface="Courier" pitchFamily="2" charset="0"/>
              </a:rPr>
              <a:t>View ansible configuration.</a:t>
            </a:r>
          </a:p>
          <a:p>
            <a:pPr marL="0" indent="0">
              <a:buNone/>
            </a:pPr>
            <a:r>
              <a:rPr lang="en-US" sz="1000" cap="none" dirty="0">
                <a:solidFill>
                  <a:srgbClr val="FFFF00"/>
                </a:solidFill>
                <a:latin typeface="Courier" pitchFamily="2" charset="0"/>
              </a:rPr>
              <a:t>positional arguments:</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list,dump,view</a:t>
            </a:r>
            <a:r>
              <a:rPr lang="en-US" sz="1000" cap="none" dirty="0">
                <a:solidFill>
                  <a:srgbClr val="FFFF00"/>
                </a:solidFill>
                <a:latin typeface="Courier" pitchFamily="2" charset="0"/>
              </a:rPr>
              <a:t>}</a:t>
            </a:r>
          </a:p>
          <a:p>
            <a:pPr marL="0" indent="0">
              <a:buNone/>
            </a:pPr>
            <a:r>
              <a:rPr lang="en-US" sz="1000" cap="none" dirty="0">
                <a:solidFill>
                  <a:srgbClr val="FFFF00"/>
                </a:solidFill>
                <a:latin typeface="Courier" pitchFamily="2" charset="0"/>
              </a:rPr>
              <a:t>    list            Print all config options</a:t>
            </a:r>
          </a:p>
          <a:p>
            <a:pPr marL="0" indent="0">
              <a:buNone/>
            </a:pPr>
            <a:r>
              <a:rPr lang="en-US" sz="1000" cap="none" dirty="0">
                <a:solidFill>
                  <a:srgbClr val="FFFF00"/>
                </a:solidFill>
                <a:latin typeface="Courier" pitchFamily="2" charset="0"/>
              </a:rPr>
              <a:t>    dump            Dump configuration</a:t>
            </a:r>
          </a:p>
          <a:p>
            <a:pPr marL="0" indent="0">
              <a:buNone/>
            </a:pPr>
            <a:r>
              <a:rPr lang="en-US" sz="1000" cap="none" dirty="0">
                <a:solidFill>
                  <a:srgbClr val="FFFF00"/>
                </a:solidFill>
                <a:latin typeface="Courier" pitchFamily="2" charset="0"/>
              </a:rPr>
              <a:t>    view            View configuration file</a:t>
            </a:r>
          </a:p>
          <a:p>
            <a:pPr marL="0" indent="0">
              <a:buNone/>
            </a:pPr>
            <a:r>
              <a:rPr lang="en-US" sz="1000" cap="none" dirty="0">
                <a:solidFill>
                  <a:srgbClr val="FFFF00"/>
                </a:solidFill>
                <a:latin typeface="Courier" pitchFamily="2" charset="0"/>
              </a:rPr>
              <a:t>optional arguments:</a:t>
            </a:r>
          </a:p>
          <a:p>
            <a:pPr marL="0" indent="0">
              <a:buNone/>
            </a:pPr>
            <a:r>
              <a:rPr lang="en-US" sz="1000" cap="none" dirty="0">
                <a:solidFill>
                  <a:srgbClr val="FFFF00"/>
                </a:solidFill>
                <a:latin typeface="Courier" pitchFamily="2" charset="0"/>
              </a:rPr>
              <a:t>  --version         show program's version number, config file location,</a:t>
            </a:r>
          </a:p>
          <a:p>
            <a:pPr marL="0" indent="0">
              <a:buNone/>
            </a:pPr>
            <a:r>
              <a:rPr lang="en-US" sz="1000" cap="none" dirty="0">
                <a:solidFill>
                  <a:srgbClr val="FFFF00"/>
                </a:solidFill>
                <a:latin typeface="Courier" pitchFamily="2" charset="0"/>
              </a:rPr>
              <a:t>                    configured module search path, module location, executable</a:t>
            </a:r>
          </a:p>
          <a:p>
            <a:pPr marL="0" indent="0">
              <a:buNone/>
            </a:pPr>
            <a:r>
              <a:rPr lang="en-US" sz="1000" cap="none" dirty="0">
                <a:solidFill>
                  <a:srgbClr val="FFFF00"/>
                </a:solidFill>
                <a:latin typeface="Courier" pitchFamily="2" charset="0"/>
              </a:rPr>
              <a:t>                    location and exit</a:t>
            </a:r>
          </a:p>
          <a:p>
            <a:pPr marL="0" indent="0">
              <a:buNone/>
            </a:pPr>
            <a:r>
              <a:rPr lang="en-US" sz="1000" cap="none" dirty="0">
                <a:solidFill>
                  <a:srgbClr val="FFFF00"/>
                </a:solidFill>
                <a:latin typeface="Courier" pitchFamily="2" charset="0"/>
              </a:rPr>
              <a:t>  -h, --help        show this help message and exit</a:t>
            </a:r>
          </a:p>
          <a:p>
            <a:pPr marL="0" indent="0">
              <a:buNone/>
            </a:pPr>
            <a:r>
              <a:rPr lang="en-US" sz="1000" cap="none" dirty="0">
                <a:solidFill>
                  <a:srgbClr val="FFFF00"/>
                </a:solidFill>
                <a:latin typeface="Courier" pitchFamily="2" charset="0"/>
              </a:rPr>
              <a:t>  -v, --verbose     verbose mode (-</a:t>
            </a:r>
            <a:r>
              <a:rPr lang="en-US" sz="1000" cap="none" dirty="0" err="1">
                <a:solidFill>
                  <a:srgbClr val="FFFF00"/>
                </a:solidFill>
                <a:latin typeface="Courier" pitchFamily="2" charset="0"/>
              </a:rPr>
              <a:t>vvv</a:t>
            </a:r>
            <a:r>
              <a:rPr lang="en-US" sz="1000" cap="none" dirty="0">
                <a:solidFill>
                  <a:srgbClr val="FFFF00"/>
                </a:solidFill>
                <a:latin typeface="Courier" pitchFamily="2" charset="0"/>
              </a:rPr>
              <a:t> for more, -</a:t>
            </a:r>
            <a:r>
              <a:rPr lang="en-US" sz="1000" cap="none" dirty="0" err="1">
                <a:solidFill>
                  <a:srgbClr val="FFFF00"/>
                </a:solidFill>
                <a:latin typeface="Courier" pitchFamily="2" charset="0"/>
              </a:rPr>
              <a:t>vvvv</a:t>
            </a:r>
            <a:r>
              <a:rPr lang="en-US" sz="1000" cap="none" dirty="0">
                <a:solidFill>
                  <a:srgbClr val="FFFF00"/>
                </a:solidFill>
                <a:latin typeface="Courier" pitchFamily="2" charset="0"/>
              </a:rPr>
              <a:t> to enable connection</a:t>
            </a:r>
          </a:p>
          <a:p>
            <a:pPr marL="0" indent="0">
              <a:buNone/>
            </a:pPr>
            <a:r>
              <a:rPr lang="en-US" sz="1000" cap="none" dirty="0">
                <a:solidFill>
                  <a:srgbClr val="FFFF00"/>
                </a:solidFill>
                <a:latin typeface="Courier" pitchFamily="2" charset="0"/>
              </a:rPr>
              <a:t>                    debugging)</a:t>
            </a:r>
          </a:p>
        </p:txBody>
      </p:sp>
    </p:spTree>
    <p:extLst>
      <p:ext uri="{BB962C8B-B14F-4D97-AF65-F5344CB8AC3E}">
        <p14:creationId xmlns:p14="http://schemas.microsoft.com/office/powerpoint/2010/main" val="3699268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BF62-536B-644A-A0BB-046520396D9D}"/>
              </a:ext>
            </a:extLst>
          </p:cNvPr>
          <p:cNvSpPr>
            <a:spLocks noGrp="1"/>
          </p:cNvSpPr>
          <p:nvPr>
            <p:ph type="title"/>
          </p:nvPr>
        </p:nvSpPr>
        <p:spPr>
          <a:xfrm>
            <a:off x="1141413" y="609600"/>
            <a:ext cx="4664164" cy="914400"/>
          </a:xfrm>
        </p:spPr>
        <p:txBody>
          <a:bodyPr/>
          <a:lstStyle/>
          <a:p>
            <a:r>
              <a:rPr lang="en-US" dirty="0"/>
              <a:t>Verify Operations</a:t>
            </a:r>
          </a:p>
        </p:txBody>
      </p:sp>
      <p:sp>
        <p:nvSpPr>
          <p:cNvPr id="3" name="Content Placeholder 2">
            <a:extLst>
              <a:ext uri="{FF2B5EF4-FFF2-40B4-BE49-F238E27FC236}">
                <a16:creationId xmlns:a16="http://schemas.microsoft.com/office/drawing/2014/main" id="{A6444B10-A55C-0A4D-85B1-AB4E71E848D8}"/>
              </a:ext>
            </a:extLst>
          </p:cNvPr>
          <p:cNvSpPr>
            <a:spLocks noGrp="1"/>
          </p:cNvSpPr>
          <p:nvPr>
            <p:ph idx="1"/>
          </p:nvPr>
        </p:nvSpPr>
        <p:spPr/>
        <p:txBody>
          <a:bodyPr/>
          <a:lstStyle/>
          <a:p>
            <a:r>
              <a:rPr lang="en-US" dirty="0"/>
              <a:t>Ansible ping example in lab</a:t>
            </a:r>
          </a:p>
        </p:txBody>
      </p:sp>
      <p:sp>
        <p:nvSpPr>
          <p:cNvPr id="4" name="Content Placeholder 2">
            <a:extLst>
              <a:ext uri="{FF2B5EF4-FFF2-40B4-BE49-F238E27FC236}">
                <a16:creationId xmlns:a16="http://schemas.microsoft.com/office/drawing/2014/main" id="{C20C5A49-ED5B-6F42-9764-31D14E50B1ED}"/>
              </a:ext>
            </a:extLst>
          </p:cNvPr>
          <p:cNvSpPr txBox="1">
            <a:spLocks/>
          </p:cNvSpPr>
          <p:nvPr/>
        </p:nvSpPr>
        <p:spPr>
          <a:xfrm>
            <a:off x="6092889" y="483090"/>
            <a:ext cx="5486400" cy="5969479"/>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000" cap="none" dirty="0">
                <a:solidFill>
                  <a:srgbClr val="FFFF00"/>
                </a:solidFill>
                <a:latin typeface="Courier" pitchFamily="2" charset="0"/>
              </a:rPr>
              <a:t>control | SUCCESS =&gt; {</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ansible_facts</a:t>
            </a:r>
            <a:r>
              <a:rPr lang="en-US" sz="1000" cap="none" dirty="0">
                <a:solidFill>
                  <a:srgbClr val="FFFF00"/>
                </a:solidFill>
                <a:latin typeface="Courier" pitchFamily="2" charset="0"/>
              </a:rPr>
              <a:t>": {</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discovered_interpreter_python</a:t>
            </a:r>
            <a:r>
              <a:rPr lang="en-US" sz="1000" cap="none" dirty="0">
                <a:solidFill>
                  <a:srgbClr val="FFFF00"/>
                </a:solidFill>
                <a:latin typeface="Courier" pitchFamily="2" charset="0"/>
              </a:rPr>
              <a:t>": "/</a:t>
            </a:r>
            <a:r>
              <a:rPr lang="en-US" sz="1000" cap="none" dirty="0" err="1">
                <a:solidFill>
                  <a:srgbClr val="FFFF00"/>
                </a:solidFill>
                <a:latin typeface="Courier" pitchFamily="2" charset="0"/>
              </a:rPr>
              <a:t>usr</a:t>
            </a:r>
            <a:r>
              <a:rPr lang="en-US" sz="1000" cap="none" dirty="0">
                <a:solidFill>
                  <a:srgbClr val="FFFF00"/>
                </a:solidFill>
                <a:latin typeface="Courier" pitchFamily="2" charset="0"/>
              </a:rPr>
              <a:t>/bin/python"</a:t>
            </a:r>
          </a:p>
          <a:p>
            <a:pPr marL="0" indent="0">
              <a:buNone/>
            </a:pPr>
            <a:r>
              <a:rPr lang="en-US" sz="1000" cap="none" dirty="0">
                <a:solidFill>
                  <a:srgbClr val="FFFF00"/>
                </a:solidFill>
                <a:latin typeface="Courier" pitchFamily="2" charset="0"/>
              </a:rPr>
              <a:t>    },</a:t>
            </a:r>
          </a:p>
          <a:p>
            <a:pPr marL="0" indent="0">
              <a:buNone/>
            </a:pPr>
            <a:r>
              <a:rPr lang="en-US" sz="1000" cap="none" dirty="0">
                <a:solidFill>
                  <a:srgbClr val="FFFF00"/>
                </a:solidFill>
                <a:latin typeface="Courier" pitchFamily="2" charset="0"/>
              </a:rPr>
              <a:t>    "changed": false,</a:t>
            </a:r>
          </a:p>
          <a:p>
            <a:pPr marL="0" indent="0">
              <a:buNone/>
            </a:pPr>
            <a:r>
              <a:rPr lang="en-US" sz="1000" cap="none" dirty="0">
                <a:solidFill>
                  <a:srgbClr val="FFFF00"/>
                </a:solidFill>
                <a:latin typeface="Courier" pitchFamily="2" charset="0"/>
              </a:rPr>
              <a:t>    "ping": "pong"</a:t>
            </a:r>
          </a:p>
          <a:p>
            <a:pPr marL="0" indent="0">
              <a:buNone/>
            </a:pPr>
            <a:r>
              <a:rPr lang="en-US" sz="1000" cap="none" dirty="0">
                <a:solidFill>
                  <a:srgbClr val="FFFF00"/>
                </a:solidFill>
                <a:latin typeface="Courier" pitchFamily="2" charset="0"/>
              </a:rPr>
              <a:t>}</a:t>
            </a:r>
          </a:p>
          <a:p>
            <a:pPr marL="0" indent="0">
              <a:buNone/>
            </a:pPr>
            <a:r>
              <a:rPr lang="en-US" sz="1000" cap="none" dirty="0">
                <a:solidFill>
                  <a:srgbClr val="FFFF00"/>
                </a:solidFill>
                <a:latin typeface="Courier" pitchFamily="2" charset="0"/>
              </a:rPr>
              <a:t>db01 | SUCCESS =&gt; {</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ansible_facts</a:t>
            </a:r>
            <a:r>
              <a:rPr lang="en-US" sz="1000" cap="none" dirty="0">
                <a:solidFill>
                  <a:srgbClr val="FFFF00"/>
                </a:solidFill>
                <a:latin typeface="Courier" pitchFamily="2" charset="0"/>
              </a:rPr>
              <a:t>": {</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discovered_interpreter_python</a:t>
            </a:r>
            <a:r>
              <a:rPr lang="en-US" sz="1000" cap="none" dirty="0">
                <a:solidFill>
                  <a:srgbClr val="FFFF00"/>
                </a:solidFill>
                <a:latin typeface="Courier" pitchFamily="2" charset="0"/>
              </a:rPr>
              <a:t>": "/</a:t>
            </a:r>
            <a:r>
              <a:rPr lang="en-US" sz="1000" cap="none" dirty="0" err="1">
                <a:solidFill>
                  <a:srgbClr val="FFFF00"/>
                </a:solidFill>
                <a:latin typeface="Courier" pitchFamily="2" charset="0"/>
              </a:rPr>
              <a:t>usr</a:t>
            </a:r>
            <a:r>
              <a:rPr lang="en-US" sz="1000" cap="none" dirty="0">
                <a:solidFill>
                  <a:srgbClr val="FFFF00"/>
                </a:solidFill>
                <a:latin typeface="Courier" pitchFamily="2" charset="0"/>
              </a:rPr>
              <a:t>/bin/python"</a:t>
            </a:r>
          </a:p>
          <a:p>
            <a:pPr marL="0" indent="0">
              <a:buNone/>
            </a:pPr>
            <a:r>
              <a:rPr lang="en-US" sz="1000" cap="none" dirty="0">
                <a:solidFill>
                  <a:srgbClr val="FFFF00"/>
                </a:solidFill>
                <a:latin typeface="Courier" pitchFamily="2" charset="0"/>
              </a:rPr>
              <a:t>    },</a:t>
            </a:r>
          </a:p>
          <a:p>
            <a:pPr marL="0" indent="0">
              <a:buNone/>
            </a:pPr>
            <a:r>
              <a:rPr lang="en-US" sz="1000" cap="none" dirty="0">
                <a:solidFill>
                  <a:srgbClr val="FFFF00"/>
                </a:solidFill>
                <a:latin typeface="Courier" pitchFamily="2" charset="0"/>
              </a:rPr>
              <a:t>    "changed": false,</a:t>
            </a:r>
          </a:p>
          <a:p>
            <a:pPr marL="0" indent="0">
              <a:buNone/>
            </a:pPr>
            <a:r>
              <a:rPr lang="en-US" sz="1000" cap="none" dirty="0">
                <a:solidFill>
                  <a:srgbClr val="FFFF00"/>
                </a:solidFill>
                <a:latin typeface="Courier" pitchFamily="2" charset="0"/>
              </a:rPr>
              <a:t>    "ping": "pong"</a:t>
            </a:r>
          </a:p>
          <a:p>
            <a:pPr marL="0" indent="0">
              <a:buNone/>
            </a:pPr>
            <a:r>
              <a:rPr lang="en-US" sz="1000" cap="none" dirty="0">
                <a:solidFill>
                  <a:srgbClr val="FFFF00"/>
                </a:solidFill>
                <a:latin typeface="Courier" pitchFamily="2" charset="0"/>
              </a:rPr>
              <a:t>}</a:t>
            </a:r>
          </a:p>
          <a:p>
            <a:pPr marL="0" indent="0">
              <a:buNone/>
            </a:pPr>
            <a:r>
              <a:rPr lang="en-US" sz="1000" cap="none" dirty="0">
                <a:solidFill>
                  <a:srgbClr val="FFFF00"/>
                </a:solidFill>
                <a:latin typeface="Courier" pitchFamily="2" charset="0"/>
              </a:rPr>
              <a:t>app01 | SUCCESS =&gt; {</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ansible_facts</a:t>
            </a:r>
            <a:r>
              <a:rPr lang="en-US" sz="1000" cap="none" dirty="0">
                <a:solidFill>
                  <a:srgbClr val="FFFF00"/>
                </a:solidFill>
                <a:latin typeface="Courier" pitchFamily="2" charset="0"/>
              </a:rPr>
              <a:t>": {</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discovered_interpreter_python</a:t>
            </a:r>
            <a:r>
              <a:rPr lang="en-US" sz="1000" cap="none" dirty="0">
                <a:solidFill>
                  <a:srgbClr val="FFFF00"/>
                </a:solidFill>
                <a:latin typeface="Courier" pitchFamily="2" charset="0"/>
              </a:rPr>
              <a:t>": "/</a:t>
            </a:r>
            <a:r>
              <a:rPr lang="en-US" sz="1000" cap="none" dirty="0" err="1">
                <a:solidFill>
                  <a:srgbClr val="FFFF00"/>
                </a:solidFill>
                <a:latin typeface="Courier" pitchFamily="2" charset="0"/>
              </a:rPr>
              <a:t>usr</a:t>
            </a:r>
            <a:r>
              <a:rPr lang="en-US" sz="1000" cap="none" dirty="0">
                <a:solidFill>
                  <a:srgbClr val="FFFF00"/>
                </a:solidFill>
                <a:latin typeface="Courier" pitchFamily="2" charset="0"/>
              </a:rPr>
              <a:t>/bin/python"</a:t>
            </a:r>
          </a:p>
          <a:p>
            <a:pPr marL="0" indent="0">
              <a:buNone/>
            </a:pPr>
            <a:r>
              <a:rPr lang="en-US" sz="1000" cap="none" dirty="0">
                <a:solidFill>
                  <a:srgbClr val="FFFF00"/>
                </a:solidFill>
                <a:latin typeface="Courier" pitchFamily="2" charset="0"/>
              </a:rPr>
              <a:t>    },</a:t>
            </a:r>
          </a:p>
          <a:p>
            <a:pPr marL="0" indent="0">
              <a:buNone/>
            </a:pPr>
            <a:r>
              <a:rPr lang="en-US" sz="1000" cap="none" dirty="0">
                <a:solidFill>
                  <a:srgbClr val="FFFF00"/>
                </a:solidFill>
                <a:latin typeface="Courier" pitchFamily="2" charset="0"/>
              </a:rPr>
              <a:t>    "changed": false,</a:t>
            </a:r>
          </a:p>
          <a:p>
            <a:pPr marL="0" indent="0">
              <a:buNone/>
            </a:pPr>
            <a:r>
              <a:rPr lang="en-US" sz="1000" cap="none" dirty="0">
                <a:solidFill>
                  <a:srgbClr val="FFFF00"/>
                </a:solidFill>
                <a:latin typeface="Courier" pitchFamily="2" charset="0"/>
              </a:rPr>
              <a:t>    "ping": "pong"</a:t>
            </a:r>
          </a:p>
          <a:p>
            <a:pPr marL="0" indent="0">
              <a:buNone/>
            </a:pPr>
            <a:r>
              <a:rPr lang="en-US" sz="1000" cap="none" dirty="0">
                <a:solidFill>
                  <a:srgbClr val="FFFF00"/>
                </a:solidFill>
                <a:latin typeface="Courier" pitchFamily="2" charset="0"/>
              </a:rPr>
              <a:t>}</a:t>
            </a:r>
          </a:p>
          <a:p>
            <a:pPr marL="0" indent="0">
              <a:buNone/>
            </a:pPr>
            <a:r>
              <a:rPr lang="en-US" sz="1000" cap="none" dirty="0">
                <a:solidFill>
                  <a:srgbClr val="FFFF00"/>
                </a:solidFill>
                <a:latin typeface="Courier" pitchFamily="2" charset="0"/>
              </a:rPr>
              <a:t>lb01 | SUCCESS =&gt; {</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ansible_facts</a:t>
            </a:r>
            <a:r>
              <a:rPr lang="en-US" sz="1000" cap="none" dirty="0">
                <a:solidFill>
                  <a:srgbClr val="FFFF00"/>
                </a:solidFill>
                <a:latin typeface="Courier" pitchFamily="2" charset="0"/>
              </a:rPr>
              <a:t>": {</a:t>
            </a:r>
          </a:p>
          <a:p>
            <a:pPr marL="0" indent="0">
              <a:buNone/>
            </a:pPr>
            <a:r>
              <a:rPr lang="en-US" sz="1000" cap="none" dirty="0">
                <a:solidFill>
                  <a:srgbClr val="FFFF00"/>
                </a:solidFill>
                <a:latin typeface="Courier" pitchFamily="2" charset="0"/>
              </a:rPr>
              <a:t>        "</a:t>
            </a:r>
            <a:r>
              <a:rPr lang="en-US" sz="1000" cap="none" dirty="0" err="1">
                <a:solidFill>
                  <a:srgbClr val="FFFF00"/>
                </a:solidFill>
                <a:latin typeface="Courier" pitchFamily="2" charset="0"/>
              </a:rPr>
              <a:t>discovered_interpreter_python</a:t>
            </a:r>
            <a:r>
              <a:rPr lang="en-US" sz="1000" cap="none" dirty="0">
                <a:solidFill>
                  <a:srgbClr val="FFFF00"/>
                </a:solidFill>
                <a:latin typeface="Courier" pitchFamily="2" charset="0"/>
              </a:rPr>
              <a:t>": "/</a:t>
            </a:r>
            <a:r>
              <a:rPr lang="en-US" sz="1000" cap="none" dirty="0" err="1">
                <a:solidFill>
                  <a:srgbClr val="FFFF00"/>
                </a:solidFill>
                <a:latin typeface="Courier" pitchFamily="2" charset="0"/>
              </a:rPr>
              <a:t>usr</a:t>
            </a:r>
            <a:r>
              <a:rPr lang="en-US" sz="1000" cap="none" dirty="0">
                <a:solidFill>
                  <a:srgbClr val="FFFF00"/>
                </a:solidFill>
                <a:latin typeface="Courier" pitchFamily="2" charset="0"/>
              </a:rPr>
              <a:t>/bin/python"</a:t>
            </a:r>
          </a:p>
          <a:p>
            <a:pPr marL="0" indent="0">
              <a:buNone/>
            </a:pPr>
            <a:r>
              <a:rPr lang="en-US" sz="1000" cap="none" dirty="0">
                <a:solidFill>
                  <a:srgbClr val="FFFF00"/>
                </a:solidFill>
                <a:latin typeface="Courier" pitchFamily="2" charset="0"/>
              </a:rPr>
              <a:t>    },</a:t>
            </a:r>
          </a:p>
          <a:p>
            <a:pPr marL="0" indent="0">
              <a:buNone/>
            </a:pPr>
            <a:r>
              <a:rPr lang="en-US" sz="1000" cap="none" dirty="0">
                <a:solidFill>
                  <a:srgbClr val="FFFF00"/>
                </a:solidFill>
                <a:latin typeface="Courier" pitchFamily="2" charset="0"/>
              </a:rPr>
              <a:t>    "changed": false,</a:t>
            </a:r>
          </a:p>
          <a:p>
            <a:pPr marL="0" indent="0">
              <a:buNone/>
            </a:pPr>
            <a:r>
              <a:rPr lang="en-US" sz="1000" cap="none" dirty="0">
                <a:solidFill>
                  <a:srgbClr val="FFFF00"/>
                </a:solidFill>
                <a:latin typeface="Courier" pitchFamily="2" charset="0"/>
              </a:rPr>
              <a:t>    "ping": "pong"</a:t>
            </a:r>
          </a:p>
          <a:p>
            <a:pPr marL="0" indent="0">
              <a:buNone/>
            </a:pPr>
            <a:r>
              <a:rPr lang="en-US" sz="1000" cap="none" dirty="0">
                <a:solidFill>
                  <a:srgbClr val="FFFF00"/>
                </a:solidFill>
                <a:latin typeface="Courier" pitchFamily="2" charset="0"/>
              </a:rPr>
              <a:t>}</a:t>
            </a:r>
          </a:p>
        </p:txBody>
      </p:sp>
    </p:spTree>
    <p:extLst>
      <p:ext uri="{BB962C8B-B14F-4D97-AF65-F5344CB8AC3E}">
        <p14:creationId xmlns:p14="http://schemas.microsoft.com/office/powerpoint/2010/main" val="1832467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362A8-2E5E-CF42-8699-D6E6C75E7687}"/>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Make it work</a:t>
            </a:r>
          </a:p>
        </p:txBody>
      </p:sp>
      <p:pic>
        <p:nvPicPr>
          <p:cNvPr id="12296" name="Picture 8" descr="Pro Tips for Working from Home Effectively | SAP Litmos Blog">
            <a:extLst>
              <a:ext uri="{FF2B5EF4-FFF2-40B4-BE49-F238E27FC236}">
                <a16:creationId xmlns:a16="http://schemas.microsoft.com/office/drawing/2014/main" id="{69CB6BC8-D9CF-DA45-9EAC-E25EA027A5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61" b="19379"/>
          <a:stretch/>
        </p:blipFill>
        <p:spPr bwMode="auto">
          <a:xfrm>
            <a:off x="20" y="10"/>
            <a:ext cx="12191980" cy="4273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179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3316" name="Picture 4" descr="Using Azure Desired State Configuration – Part I | PowerShell.org">
            <a:extLst>
              <a:ext uri="{FF2B5EF4-FFF2-40B4-BE49-F238E27FC236}">
                <a16:creationId xmlns:a16="http://schemas.microsoft.com/office/drawing/2014/main" id="{078B3626-9253-A34C-A5F5-ABC9125572B9}"/>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l="6667" r="-2" b="-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D23204-5452-AC46-88CB-99B1C8C92AFF}"/>
              </a:ext>
            </a:extLst>
          </p:cNvPr>
          <p:cNvSpPr>
            <a:spLocks noGrp="1"/>
          </p:cNvSpPr>
          <p:nvPr>
            <p:ph type="title"/>
          </p:nvPr>
        </p:nvSpPr>
        <p:spPr>
          <a:xfrm>
            <a:off x="1141413" y="609600"/>
            <a:ext cx="9905998" cy="1905000"/>
          </a:xfrm>
        </p:spPr>
        <p:txBody>
          <a:bodyPr>
            <a:normAutofit/>
          </a:bodyPr>
          <a:lstStyle/>
          <a:p>
            <a:r>
              <a:rPr lang="en-US" dirty="0"/>
              <a:t>What is “state”?</a:t>
            </a:r>
          </a:p>
        </p:txBody>
      </p:sp>
      <p:sp>
        <p:nvSpPr>
          <p:cNvPr id="3" name="Content Placeholder 2">
            <a:extLst>
              <a:ext uri="{FF2B5EF4-FFF2-40B4-BE49-F238E27FC236}">
                <a16:creationId xmlns:a16="http://schemas.microsoft.com/office/drawing/2014/main" id="{A6D9FCBC-81A1-064F-8DAA-67D078B300CF}"/>
              </a:ext>
            </a:extLst>
          </p:cNvPr>
          <p:cNvSpPr>
            <a:spLocks noGrp="1"/>
          </p:cNvSpPr>
          <p:nvPr>
            <p:ph idx="1"/>
          </p:nvPr>
        </p:nvSpPr>
        <p:spPr>
          <a:xfrm>
            <a:off x="1141413" y="1897811"/>
            <a:ext cx="9905998" cy="3893389"/>
          </a:xfrm>
        </p:spPr>
        <p:txBody>
          <a:bodyPr>
            <a:normAutofit/>
          </a:bodyPr>
          <a:lstStyle/>
          <a:p>
            <a:pPr>
              <a:lnSpc>
                <a:spcPct val="90000"/>
              </a:lnSpc>
            </a:pPr>
            <a:r>
              <a:rPr lang="en-US" sz="1800" dirty="0">
                <a:effectLst/>
              </a:rPr>
              <a:t>Most Ansible modules check whether the desired final state has already been achieved and exit without performing any actions if that state has been achieved</a:t>
            </a:r>
          </a:p>
          <a:p>
            <a:pPr>
              <a:lnSpc>
                <a:spcPct val="90000"/>
              </a:lnSpc>
            </a:pPr>
            <a:r>
              <a:rPr lang="en-US" sz="1800" dirty="0">
                <a:effectLst/>
              </a:rPr>
              <a:t>repeating the task does not change the final state</a:t>
            </a:r>
          </a:p>
          <a:p>
            <a:pPr>
              <a:lnSpc>
                <a:spcPct val="90000"/>
              </a:lnSpc>
            </a:pPr>
            <a:r>
              <a:rPr lang="en-US" sz="1800" dirty="0">
                <a:effectLst/>
              </a:rPr>
              <a:t>Modules that behave this way are often called ‘idempotent’</a:t>
            </a:r>
          </a:p>
          <a:p>
            <a:pPr lvl="1">
              <a:lnSpc>
                <a:spcPct val="90000"/>
              </a:lnSpc>
            </a:pPr>
            <a:r>
              <a:rPr lang="en-US" dirty="0">
                <a:effectLst/>
              </a:rPr>
              <a:t>Idempotent (adjective): </a:t>
            </a:r>
            <a:r>
              <a:rPr lang="en-US" i="1" dirty="0">
                <a:effectLst/>
              </a:rPr>
              <a:t>denoting an element of a set which is unchanged in value when multiplied or otherwise operated on by itself</a:t>
            </a:r>
          </a:p>
          <a:p>
            <a:pPr>
              <a:lnSpc>
                <a:spcPct val="90000"/>
              </a:lnSpc>
            </a:pPr>
            <a:r>
              <a:rPr lang="en-US" sz="1800" dirty="0">
                <a:effectLst/>
              </a:rPr>
              <a:t>Run a playbook once, or multiple times, the outcome should be the same</a:t>
            </a:r>
          </a:p>
          <a:p>
            <a:pPr>
              <a:lnSpc>
                <a:spcPct val="90000"/>
              </a:lnSpc>
            </a:pPr>
            <a:r>
              <a:rPr lang="en-US" sz="1800" dirty="0">
                <a:effectLst/>
              </a:rPr>
              <a:t>Not all playbooks and not all modules behave this way</a:t>
            </a:r>
          </a:p>
          <a:p>
            <a:pPr>
              <a:lnSpc>
                <a:spcPct val="90000"/>
              </a:lnSpc>
            </a:pPr>
            <a:r>
              <a:rPr lang="en-US" sz="1800" dirty="0">
                <a:effectLst/>
              </a:rPr>
              <a:t>Test playbooks in a sandbox before running them multiple times in production</a:t>
            </a:r>
          </a:p>
          <a:p>
            <a:pPr>
              <a:lnSpc>
                <a:spcPct val="90000"/>
              </a:lnSpc>
            </a:pPr>
            <a:r>
              <a:rPr lang="en-US" sz="1800" dirty="0"/>
              <a:t>Most apt comparison: </a:t>
            </a:r>
            <a:r>
              <a:rPr lang="en-US" sz="1800" dirty="0" err="1"/>
              <a:t>rsync</a:t>
            </a:r>
            <a:endParaRPr lang="en-US" sz="1800" dirty="0"/>
          </a:p>
        </p:txBody>
      </p:sp>
    </p:spTree>
    <p:extLst>
      <p:ext uri="{BB962C8B-B14F-4D97-AF65-F5344CB8AC3E}">
        <p14:creationId xmlns:p14="http://schemas.microsoft.com/office/powerpoint/2010/main" val="2463163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4338" name="Picture 2" descr="The Ultimate 2020 Market Playbook – bps and pieces">
            <a:extLst>
              <a:ext uri="{FF2B5EF4-FFF2-40B4-BE49-F238E27FC236}">
                <a16:creationId xmlns:a16="http://schemas.microsoft.com/office/drawing/2014/main" id="{3150A307-341E-784C-A425-61592108D3BE}"/>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CA5EEE-93CA-C546-920E-C68AC9E53781}"/>
              </a:ext>
            </a:extLst>
          </p:cNvPr>
          <p:cNvSpPr>
            <a:spLocks noGrp="1"/>
          </p:cNvSpPr>
          <p:nvPr>
            <p:ph type="title"/>
          </p:nvPr>
        </p:nvSpPr>
        <p:spPr>
          <a:xfrm>
            <a:off x="1141413" y="609600"/>
            <a:ext cx="9905998" cy="1905000"/>
          </a:xfrm>
        </p:spPr>
        <p:txBody>
          <a:bodyPr>
            <a:normAutofit/>
          </a:bodyPr>
          <a:lstStyle/>
          <a:p>
            <a:r>
              <a:rPr lang="en-US" dirty="0"/>
              <a:t>The Playbook</a:t>
            </a:r>
          </a:p>
        </p:txBody>
      </p:sp>
      <p:sp>
        <p:nvSpPr>
          <p:cNvPr id="3" name="Content Placeholder 2">
            <a:extLst>
              <a:ext uri="{FF2B5EF4-FFF2-40B4-BE49-F238E27FC236}">
                <a16:creationId xmlns:a16="http://schemas.microsoft.com/office/drawing/2014/main" id="{44D92F78-DB44-ED46-A449-F55383CB79BF}"/>
              </a:ext>
            </a:extLst>
          </p:cNvPr>
          <p:cNvSpPr>
            <a:spLocks noGrp="1"/>
          </p:cNvSpPr>
          <p:nvPr>
            <p:ph idx="1"/>
          </p:nvPr>
        </p:nvSpPr>
        <p:spPr>
          <a:xfrm>
            <a:off x="1141413" y="2666999"/>
            <a:ext cx="9905998" cy="3124201"/>
          </a:xfrm>
        </p:spPr>
        <p:txBody>
          <a:bodyPr>
            <a:normAutofit/>
          </a:bodyPr>
          <a:lstStyle/>
          <a:p>
            <a:r>
              <a:rPr lang="en-US" dirty="0"/>
              <a:t>The core of all Ansible work</a:t>
            </a:r>
          </a:p>
          <a:p>
            <a:r>
              <a:rPr lang="en-US" dirty="0"/>
              <a:t>Essentially a To-Do List written in YAML</a:t>
            </a:r>
          </a:p>
          <a:p>
            <a:r>
              <a:rPr lang="en-US" dirty="0"/>
              <a:t>Composed of one or more plays</a:t>
            </a:r>
          </a:p>
          <a:p>
            <a:pPr lvl="1"/>
            <a:r>
              <a:rPr lang="en-US" dirty="0"/>
              <a:t>A Play will target a desired set of machines with specific set of tasks or steps </a:t>
            </a:r>
          </a:p>
        </p:txBody>
      </p:sp>
    </p:spTree>
    <p:extLst>
      <p:ext uri="{BB962C8B-B14F-4D97-AF65-F5344CB8AC3E}">
        <p14:creationId xmlns:p14="http://schemas.microsoft.com/office/powerpoint/2010/main" val="1644650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7410" name="Picture 2" descr="Google gives the world a peek at its secret servers | Engadget">
            <a:extLst>
              <a:ext uri="{FF2B5EF4-FFF2-40B4-BE49-F238E27FC236}">
                <a16:creationId xmlns:a16="http://schemas.microsoft.com/office/drawing/2014/main" id="{559A991A-5FFB-8A49-B79F-9319E18B4D62}"/>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1154" b="269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4C8E5D-7CF7-EC46-A5C2-F10E59C6EE6D}"/>
              </a:ext>
            </a:extLst>
          </p:cNvPr>
          <p:cNvSpPr>
            <a:spLocks noGrp="1"/>
          </p:cNvSpPr>
          <p:nvPr>
            <p:ph type="title"/>
          </p:nvPr>
        </p:nvSpPr>
        <p:spPr>
          <a:xfrm>
            <a:off x="1141413" y="609600"/>
            <a:ext cx="9905998" cy="1905000"/>
          </a:xfrm>
        </p:spPr>
        <p:txBody>
          <a:bodyPr>
            <a:normAutofit/>
          </a:bodyPr>
          <a:lstStyle/>
          <a:p>
            <a:r>
              <a:rPr lang="en-US" dirty="0"/>
              <a:t>Hosts</a:t>
            </a:r>
          </a:p>
        </p:txBody>
      </p:sp>
      <p:sp>
        <p:nvSpPr>
          <p:cNvPr id="3" name="Content Placeholder 2">
            <a:extLst>
              <a:ext uri="{FF2B5EF4-FFF2-40B4-BE49-F238E27FC236}">
                <a16:creationId xmlns:a16="http://schemas.microsoft.com/office/drawing/2014/main" id="{C378752A-AF3B-1D4E-BFFD-9B058E88EC5E}"/>
              </a:ext>
            </a:extLst>
          </p:cNvPr>
          <p:cNvSpPr>
            <a:spLocks noGrp="1"/>
          </p:cNvSpPr>
          <p:nvPr>
            <p:ph idx="1"/>
          </p:nvPr>
        </p:nvSpPr>
        <p:spPr>
          <a:xfrm>
            <a:off x="1141413" y="2666999"/>
            <a:ext cx="9905998" cy="3124201"/>
          </a:xfrm>
        </p:spPr>
        <p:txBody>
          <a:bodyPr>
            <a:normAutofit/>
          </a:bodyPr>
          <a:lstStyle/>
          <a:p>
            <a:r>
              <a:rPr lang="en-US" dirty="0"/>
              <a:t>Must be hosts defined in the selected inventory</a:t>
            </a:r>
          </a:p>
          <a:p>
            <a:r>
              <a:rPr lang="en-US" dirty="0"/>
              <a:t>Can be hosts</a:t>
            </a:r>
          </a:p>
          <a:p>
            <a:r>
              <a:rPr lang="en-US" dirty="0"/>
              <a:t>Can also be groups</a:t>
            </a:r>
          </a:p>
        </p:txBody>
      </p:sp>
    </p:spTree>
    <p:extLst>
      <p:ext uri="{BB962C8B-B14F-4D97-AF65-F5344CB8AC3E}">
        <p14:creationId xmlns:p14="http://schemas.microsoft.com/office/powerpoint/2010/main" val="238778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8434" name="Picture 2" descr="Start your Essential Top 6 Tasks | The University of Edinburgh">
            <a:extLst>
              <a:ext uri="{FF2B5EF4-FFF2-40B4-BE49-F238E27FC236}">
                <a16:creationId xmlns:a16="http://schemas.microsoft.com/office/drawing/2014/main" id="{9801056E-9D71-3346-892E-D5849E504F24}"/>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l="7316" r="135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A9CDB7-5F5F-BD49-B266-14F4E76F61F6}"/>
              </a:ext>
            </a:extLst>
          </p:cNvPr>
          <p:cNvSpPr>
            <a:spLocks noGrp="1"/>
          </p:cNvSpPr>
          <p:nvPr>
            <p:ph type="title"/>
          </p:nvPr>
        </p:nvSpPr>
        <p:spPr>
          <a:xfrm>
            <a:off x="1141413" y="609600"/>
            <a:ext cx="9905998" cy="1905000"/>
          </a:xfrm>
        </p:spPr>
        <p:txBody>
          <a:bodyPr>
            <a:normAutofit/>
          </a:bodyPr>
          <a:lstStyle/>
          <a:p>
            <a:r>
              <a:rPr lang="en-US" dirty="0"/>
              <a:t>Tasks</a:t>
            </a:r>
          </a:p>
        </p:txBody>
      </p:sp>
      <p:sp>
        <p:nvSpPr>
          <p:cNvPr id="3" name="Content Placeholder 2">
            <a:extLst>
              <a:ext uri="{FF2B5EF4-FFF2-40B4-BE49-F238E27FC236}">
                <a16:creationId xmlns:a16="http://schemas.microsoft.com/office/drawing/2014/main" id="{F9A5A5CB-C8A4-B94C-89C8-10EA21EE1FAD}"/>
              </a:ext>
            </a:extLst>
          </p:cNvPr>
          <p:cNvSpPr>
            <a:spLocks noGrp="1"/>
          </p:cNvSpPr>
          <p:nvPr>
            <p:ph idx="1"/>
          </p:nvPr>
        </p:nvSpPr>
        <p:spPr>
          <a:xfrm>
            <a:off x="1141413" y="2666999"/>
            <a:ext cx="9905998" cy="3124201"/>
          </a:xfrm>
        </p:spPr>
        <p:txBody>
          <a:bodyPr>
            <a:normAutofit/>
          </a:bodyPr>
          <a:lstStyle/>
          <a:p>
            <a:r>
              <a:rPr lang="en-US" sz="1700">
                <a:effectLst/>
              </a:rPr>
              <a:t>By default, Ansible executes each task in order, one at a time, against all machines matched by the host pattern using 5 forks</a:t>
            </a:r>
          </a:p>
          <a:p>
            <a:r>
              <a:rPr lang="en-US" sz="1700">
                <a:effectLst/>
              </a:rPr>
              <a:t>Each task executes a module with specific arguments</a:t>
            </a:r>
          </a:p>
          <a:p>
            <a:r>
              <a:rPr lang="en-US" sz="1700">
                <a:effectLst/>
              </a:rPr>
              <a:t>When a task has executed on all target machines, Ansible moves on to the next task</a:t>
            </a:r>
          </a:p>
          <a:p>
            <a:pPr lvl="1"/>
            <a:r>
              <a:rPr lang="en-US" sz="1700">
                <a:effectLst/>
              </a:rPr>
              <a:t>Can increase the number of forks</a:t>
            </a:r>
          </a:p>
          <a:p>
            <a:pPr lvl="1"/>
            <a:r>
              <a:rPr lang="en-US" sz="1700">
                <a:effectLst/>
              </a:rPr>
              <a:t>You can use strategies to change this default behavior (the linear strategy)</a:t>
            </a:r>
          </a:p>
          <a:p>
            <a:pPr lvl="2"/>
            <a:r>
              <a:rPr lang="en-US" sz="1700">
                <a:effectLst/>
              </a:rPr>
              <a:t>Debug strategy (self-explanatory)</a:t>
            </a:r>
          </a:p>
          <a:p>
            <a:pPr lvl="2"/>
            <a:r>
              <a:rPr lang="en-US" sz="1700">
                <a:effectLst/>
              </a:rPr>
              <a:t>Free strategy (doesn’t wait on other hosts)</a:t>
            </a:r>
          </a:p>
          <a:p>
            <a:pPr lvl="1"/>
            <a:endParaRPr lang="en-US" sz="1700">
              <a:effectLst/>
            </a:endParaRPr>
          </a:p>
        </p:txBody>
      </p:sp>
    </p:spTree>
    <p:extLst>
      <p:ext uri="{BB962C8B-B14F-4D97-AF65-F5344CB8AC3E}">
        <p14:creationId xmlns:p14="http://schemas.microsoft.com/office/powerpoint/2010/main" val="3616343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FEA2-FA17-3B4B-84F4-CD0380F41D65}"/>
              </a:ext>
            </a:extLst>
          </p:cNvPr>
          <p:cNvSpPr>
            <a:spLocks noGrp="1"/>
          </p:cNvSpPr>
          <p:nvPr>
            <p:ph type="title"/>
          </p:nvPr>
        </p:nvSpPr>
        <p:spPr/>
        <p:txBody>
          <a:bodyPr/>
          <a:lstStyle/>
          <a:p>
            <a:r>
              <a:rPr lang="en-US" dirty="0"/>
              <a:t>Example Playbook</a:t>
            </a:r>
          </a:p>
        </p:txBody>
      </p:sp>
      <p:sp>
        <p:nvSpPr>
          <p:cNvPr id="4" name="Content Placeholder 2">
            <a:extLst>
              <a:ext uri="{FF2B5EF4-FFF2-40B4-BE49-F238E27FC236}">
                <a16:creationId xmlns:a16="http://schemas.microsoft.com/office/drawing/2014/main" id="{952E5C6C-335C-064A-837A-2C70C0A7407F}"/>
              </a:ext>
            </a:extLst>
          </p:cNvPr>
          <p:cNvSpPr txBox="1">
            <a:spLocks/>
          </p:cNvSpPr>
          <p:nvPr/>
        </p:nvSpPr>
        <p:spPr>
          <a:xfrm>
            <a:off x="2221827" y="1540933"/>
            <a:ext cx="7742124" cy="4554736"/>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cap="none" dirty="0">
                <a:solidFill>
                  <a:srgbClr val="FFFF00"/>
                </a:solidFill>
                <a:latin typeface="Courier" pitchFamily="2" charset="0"/>
              </a:rPr>
              <a:t>---</a:t>
            </a:r>
            <a:br>
              <a:rPr lang="en-US" sz="1200" cap="none" dirty="0">
                <a:solidFill>
                  <a:srgbClr val="FFFF00"/>
                </a:solidFill>
                <a:latin typeface="Courier" pitchFamily="2" charset="0"/>
              </a:rPr>
            </a:br>
            <a:r>
              <a:rPr lang="en-US" sz="1200" cap="none" dirty="0">
                <a:solidFill>
                  <a:srgbClr val="FFFF00"/>
                </a:solidFill>
                <a:latin typeface="Courier" pitchFamily="2" charset="0"/>
              </a:rPr>
              <a:t>##############################################################################</a:t>
            </a:r>
            <a:br>
              <a:rPr lang="en-US" sz="1200" cap="none" dirty="0">
                <a:solidFill>
                  <a:srgbClr val="FFFF00"/>
                </a:solidFill>
                <a:latin typeface="Courier" pitchFamily="2" charset="0"/>
              </a:rPr>
            </a:br>
            <a:r>
              <a:rPr lang="en-US" sz="1200" cap="none" dirty="0">
                <a:solidFill>
                  <a:srgbClr val="FFFF00"/>
                </a:solidFill>
                <a:latin typeface="Courier" pitchFamily="2" charset="0"/>
              </a:rPr>
              <a:t>#</a:t>
            </a:r>
            <a:br>
              <a:rPr lang="en-US" sz="1200" cap="none" dirty="0">
                <a:solidFill>
                  <a:srgbClr val="FFFF00"/>
                </a:solidFill>
                <a:latin typeface="Courier" pitchFamily="2" charset="0"/>
              </a:rPr>
            </a:br>
            <a:r>
              <a:rPr lang="en-US" sz="1200" cap="none" dirty="0">
                <a:solidFill>
                  <a:srgbClr val="FFFF00"/>
                </a:solidFill>
                <a:latin typeface="Courier" pitchFamily="2" charset="0"/>
              </a:rPr>
              <a:t># Basic playbook</a:t>
            </a:r>
            <a:br>
              <a:rPr lang="en-US" sz="1200" cap="none" dirty="0">
                <a:solidFill>
                  <a:srgbClr val="FFFF00"/>
                </a:solidFill>
                <a:latin typeface="Courier" pitchFamily="2" charset="0"/>
              </a:rPr>
            </a:br>
            <a:r>
              <a:rPr lang="en-US" sz="1200" cap="none" dirty="0">
                <a:solidFill>
                  <a:srgbClr val="FFFF00"/>
                </a:solidFill>
                <a:latin typeface="Courier" pitchFamily="2" charset="0"/>
              </a:rPr>
              <a:t>#</a:t>
            </a:r>
            <a:br>
              <a:rPr lang="en-US" sz="1200" cap="none" dirty="0">
                <a:solidFill>
                  <a:srgbClr val="FFFF00"/>
                </a:solidFill>
                <a:latin typeface="Courier" pitchFamily="2" charset="0"/>
              </a:rPr>
            </a:br>
            <a:r>
              <a:rPr lang="en-US" sz="1200" cap="none" dirty="0">
                <a:solidFill>
                  <a:srgbClr val="FFFF00"/>
                </a:solidFill>
                <a:latin typeface="Courier" pitchFamily="2" charset="0"/>
              </a:rPr>
              <a:t>##############################################################################</a:t>
            </a:r>
          </a:p>
          <a:p>
            <a:pPr marL="0" indent="0">
              <a:buNone/>
            </a:pPr>
            <a:r>
              <a:rPr lang="en-US" sz="1200" cap="none" dirty="0">
                <a:solidFill>
                  <a:srgbClr val="FFFF00"/>
                </a:solidFill>
                <a:latin typeface="Courier" pitchFamily="2" charset="0"/>
              </a:rPr>
              <a:t>  - name: </a:t>
            </a:r>
            <a:r>
              <a:rPr lang="en-US" sz="1200" cap="none" dirty="0" err="1">
                <a:solidFill>
                  <a:srgbClr val="FFFF00"/>
                </a:solidFill>
                <a:latin typeface="Courier" pitchFamily="2" charset="0"/>
              </a:rPr>
              <a:t>basic_playbook</a:t>
            </a:r>
            <a:br>
              <a:rPr lang="en-US" sz="1200" cap="none" dirty="0">
                <a:solidFill>
                  <a:srgbClr val="FFFF00"/>
                </a:solidFill>
                <a:latin typeface="Courier" pitchFamily="2" charset="0"/>
              </a:rPr>
            </a:br>
            <a:r>
              <a:rPr lang="en-US" sz="1200" cap="none" dirty="0">
                <a:solidFill>
                  <a:srgbClr val="FFFF00"/>
                </a:solidFill>
                <a:latin typeface="Courier" pitchFamily="2" charset="0"/>
              </a:rPr>
              <a:t>    hosts: all</a:t>
            </a:r>
          </a:p>
          <a:p>
            <a:pPr marL="0" indent="0">
              <a:buNone/>
            </a:pPr>
            <a:r>
              <a:rPr lang="en-US" sz="1200" cap="none" dirty="0">
                <a:solidFill>
                  <a:srgbClr val="FFFF00"/>
                </a:solidFill>
                <a:latin typeface="Courier" pitchFamily="2" charset="0"/>
              </a:rPr>
              <a:t>    tasks:</a:t>
            </a:r>
            <a:br>
              <a:rPr lang="en-US" sz="1200" cap="none" dirty="0">
                <a:solidFill>
                  <a:srgbClr val="FFFF00"/>
                </a:solidFill>
                <a:latin typeface="Courier" pitchFamily="2" charset="0"/>
              </a:rPr>
            </a:br>
            <a:r>
              <a:rPr lang="en-US" sz="1200" cap="none" dirty="0">
                <a:solidFill>
                  <a:srgbClr val="FFFF00"/>
                </a:solidFill>
                <a:latin typeface="Courier" pitchFamily="2" charset="0"/>
              </a:rPr>
              <a:t>      - name: ensure apache2 </a:t>
            </a:r>
            <a:r>
              <a:rPr lang="en-US" sz="1200" cap="none">
                <a:solidFill>
                  <a:srgbClr val="FFFF00"/>
                </a:solidFill>
                <a:latin typeface="Courier" pitchFamily="2" charset="0"/>
              </a:rPr>
              <a:t>is installed</a:t>
            </a:r>
            <a:br>
              <a:rPr lang="en-US" sz="1200" cap="none" dirty="0">
                <a:solidFill>
                  <a:srgbClr val="FFFF00"/>
                </a:solidFill>
                <a:latin typeface="Courier" pitchFamily="2" charset="0"/>
              </a:rPr>
            </a:br>
            <a:r>
              <a:rPr lang="en-US" sz="1200" cap="none" dirty="0">
                <a:solidFill>
                  <a:srgbClr val="FFFF00"/>
                </a:solidFill>
                <a:latin typeface="Courier" pitchFamily="2" charset="0"/>
              </a:rPr>
              <a:t>        apt:</a:t>
            </a:r>
            <a:br>
              <a:rPr lang="en-US" sz="1200" cap="none" dirty="0">
                <a:solidFill>
                  <a:srgbClr val="FFFF00"/>
                </a:solidFill>
                <a:latin typeface="Courier" pitchFamily="2" charset="0"/>
              </a:rPr>
            </a:br>
            <a:r>
              <a:rPr lang="en-US" sz="1200" cap="none" dirty="0">
                <a:solidFill>
                  <a:srgbClr val="FFFF00"/>
                </a:solidFill>
                <a:latin typeface="Courier" pitchFamily="2" charset="0"/>
              </a:rPr>
              <a:t>          name: apache2</a:t>
            </a:r>
            <a:br>
              <a:rPr lang="en-US" sz="1200" cap="none" dirty="0">
                <a:solidFill>
                  <a:srgbClr val="FFFF00"/>
                </a:solidFill>
                <a:latin typeface="Courier" pitchFamily="2" charset="0"/>
              </a:rPr>
            </a:br>
            <a:r>
              <a:rPr lang="en-US" sz="1200" cap="none" dirty="0">
                <a:solidFill>
                  <a:srgbClr val="FFFF00"/>
                </a:solidFill>
                <a:latin typeface="Courier" pitchFamily="2" charset="0"/>
              </a:rPr>
              <a:t>          state: present</a:t>
            </a:r>
          </a:p>
        </p:txBody>
      </p:sp>
      <p:sp>
        <p:nvSpPr>
          <p:cNvPr id="5" name="Rectangle 4">
            <a:extLst>
              <a:ext uri="{FF2B5EF4-FFF2-40B4-BE49-F238E27FC236}">
                <a16:creationId xmlns:a16="http://schemas.microsoft.com/office/drawing/2014/main" id="{24B6B2DD-A490-BF4A-BB42-A5A1DA565CC0}"/>
              </a:ext>
            </a:extLst>
          </p:cNvPr>
          <p:cNvSpPr/>
          <p:nvPr/>
        </p:nvSpPr>
        <p:spPr>
          <a:xfrm>
            <a:off x="3349689" y="6372590"/>
            <a:ext cx="5486400" cy="246221"/>
          </a:xfrm>
          <a:prstGeom prst="rect">
            <a:avLst/>
          </a:prstGeom>
        </p:spPr>
        <p:txBody>
          <a:bodyPr wrap="square">
            <a:spAutoFit/>
          </a:bodyPr>
          <a:lstStyle/>
          <a:p>
            <a:r>
              <a:rPr lang="en-US" sz="1000" dirty="0"/>
              <a:t>https://</a:t>
            </a:r>
            <a:r>
              <a:rPr lang="en-US" sz="1000" dirty="0" err="1"/>
              <a:t>docs.ansible.com</a:t>
            </a:r>
            <a:r>
              <a:rPr lang="en-US" sz="1000" dirty="0"/>
              <a:t>/ansible/latest/collections/ansible/</a:t>
            </a:r>
            <a:r>
              <a:rPr lang="en-US" sz="1000" dirty="0" err="1"/>
              <a:t>builtin</a:t>
            </a:r>
            <a:r>
              <a:rPr lang="en-US" sz="1000" dirty="0"/>
              <a:t>/</a:t>
            </a:r>
            <a:r>
              <a:rPr lang="en-US" sz="1000" dirty="0" err="1"/>
              <a:t>apt_module.html</a:t>
            </a:r>
            <a:endParaRPr lang="en-US" sz="1000" dirty="0"/>
          </a:p>
        </p:txBody>
      </p:sp>
    </p:spTree>
    <p:extLst>
      <p:ext uri="{BB962C8B-B14F-4D97-AF65-F5344CB8AC3E}">
        <p14:creationId xmlns:p14="http://schemas.microsoft.com/office/powerpoint/2010/main" val="2240472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9617-A0BC-4149-9102-8CD0FF149ABC}"/>
              </a:ext>
            </a:extLst>
          </p:cNvPr>
          <p:cNvSpPr>
            <a:spLocks noGrp="1"/>
          </p:cNvSpPr>
          <p:nvPr>
            <p:ph type="title"/>
          </p:nvPr>
        </p:nvSpPr>
        <p:spPr/>
        <p:txBody>
          <a:bodyPr/>
          <a:lstStyle/>
          <a:p>
            <a:r>
              <a:rPr lang="en-US" dirty="0"/>
              <a:t>Playbook example</a:t>
            </a:r>
          </a:p>
        </p:txBody>
      </p:sp>
      <p:sp>
        <p:nvSpPr>
          <p:cNvPr id="3" name="Content Placeholder 2">
            <a:extLst>
              <a:ext uri="{FF2B5EF4-FFF2-40B4-BE49-F238E27FC236}">
                <a16:creationId xmlns:a16="http://schemas.microsoft.com/office/drawing/2014/main" id="{929554A6-31EB-8340-9D8D-CDE5D590CA7C}"/>
              </a:ext>
            </a:extLst>
          </p:cNvPr>
          <p:cNvSpPr>
            <a:spLocks noGrp="1"/>
          </p:cNvSpPr>
          <p:nvPr>
            <p:ph idx="1"/>
          </p:nvPr>
        </p:nvSpPr>
        <p:spPr/>
        <p:txBody>
          <a:bodyPr/>
          <a:lstStyle/>
          <a:p>
            <a:r>
              <a:rPr lang="en-US" dirty="0"/>
              <a:t>Run lab examples here</a:t>
            </a:r>
          </a:p>
          <a:p>
            <a:r>
              <a:rPr lang="en-US" dirty="0"/>
              <a:t>Show output, blah blah blah</a:t>
            </a:r>
          </a:p>
        </p:txBody>
      </p:sp>
    </p:spTree>
    <p:extLst>
      <p:ext uri="{BB962C8B-B14F-4D97-AF65-F5344CB8AC3E}">
        <p14:creationId xmlns:p14="http://schemas.microsoft.com/office/powerpoint/2010/main" val="374763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E9D13-011E-EE49-87E3-6B294C062EFC}"/>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05904303-C73E-0347-957F-3462EF800C70}"/>
              </a:ext>
            </a:extLst>
          </p:cNvPr>
          <p:cNvSpPr>
            <a:spLocks noGrp="1"/>
          </p:cNvSpPr>
          <p:nvPr>
            <p:ph sz="half" idx="1"/>
          </p:nvPr>
        </p:nvSpPr>
        <p:spPr/>
        <p:txBody>
          <a:bodyPr anchor="t">
            <a:normAutofit lnSpcReduction="10000"/>
          </a:bodyPr>
          <a:lstStyle/>
          <a:p>
            <a:r>
              <a:rPr lang="en-US" dirty="0"/>
              <a:t>Part 1</a:t>
            </a:r>
          </a:p>
          <a:p>
            <a:pPr lvl="1"/>
            <a:r>
              <a:rPr lang="en-US" dirty="0"/>
              <a:t>History</a:t>
            </a:r>
          </a:p>
          <a:p>
            <a:pPr lvl="1"/>
            <a:r>
              <a:rPr lang="en-US" dirty="0"/>
              <a:t>Overview</a:t>
            </a:r>
          </a:p>
          <a:p>
            <a:pPr lvl="1"/>
            <a:r>
              <a:rPr lang="en-US" dirty="0"/>
              <a:t>Installation</a:t>
            </a:r>
          </a:p>
          <a:p>
            <a:pPr lvl="1"/>
            <a:r>
              <a:rPr lang="en-US" dirty="0"/>
              <a:t>Configuration</a:t>
            </a:r>
          </a:p>
          <a:p>
            <a:pPr lvl="2"/>
            <a:r>
              <a:rPr lang="en-US" dirty="0"/>
              <a:t>Inventory</a:t>
            </a:r>
          </a:p>
          <a:p>
            <a:pPr lvl="2"/>
            <a:r>
              <a:rPr lang="en-US" dirty="0"/>
              <a:t>Configuration</a:t>
            </a:r>
          </a:p>
          <a:p>
            <a:pPr lvl="1"/>
            <a:r>
              <a:rPr lang="en-US" dirty="0"/>
              <a:t>State Management</a:t>
            </a:r>
          </a:p>
          <a:p>
            <a:pPr lvl="1"/>
            <a:r>
              <a:rPr lang="en-US" dirty="0"/>
              <a:t>Playbooks</a:t>
            </a:r>
          </a:p>
          <a:p>
            <a:pPr lvl="1"/>
            <a:r>
              <a:rPr lang="en-US" dirty="0"/>
              <a:t>Privilege escalation</a:t>
            </a:r>
          </a:p>
          <a:p>
            <a:pPr lvl="1"/>
            <a:r>
              <a:rPr lang="en-US" dirty="0"/>
              <a:t>Vault</a:t>
            </a:r>
          </a:p>
        </p:txBody>
      </p:sp>
      <p:sp>
        <p:nvSpPr>
          <p:cNvPr id="4" name="Content Placeholder 3">
            <a:extLst>
              <a:ext uri="{FF2B5EF4-FFF2-40B4-BE49-F238E27FC236}">
                <a16:creationId xmlns:a16="http://schemas.microsoft.com/office/drawing/2014/main" id="{576846B8-0836-F84C-939B-7C5972E3CC42}"/>
              </a:ext>
            </a:extLst>
          </p:cNvPr>
          <p:cNvSpPr>
            <a:spLocks noGrp="1"/>
          </p:cNvSpPr>
          <p:nvPr>
            <p:ph sz="half" idx="2"/>
          </p:nvPr>
        </p:nvSpPr>
        <p:spPr/>
        <p:txBody>
          <a:bodyPr anchor="t">
            <a:normAutofit lnSpcReduction="10000"/>
          </a:bodyPr>
          <a:lstStyle/>
          <a:p>
            <a:r>
              <a:rPr lang="en-US" dirty="0"/>
              <a:t>Part 2</a:t>
            </a:r>
          </a:p>
          <a:p>
            <a:pPr lvl="1"/>
            <a:r>
              <a:rPr lang="en-US" dirty="0"/>
              <a:t>Facts &amp; Vars</a:t>
            </a:r>
          </a:p>
          <a:p>
            <a:pPr lvl="1"/>
            <a:r>
              <a:rPr lang="en-US" dirty="0"/>
              <a:t>Conditionals</a:t>
            </a:r>
          </a:p>
          <a:p>
            <a:pPr lvl="1"/>
            <a:r>
              <a:rPr lang="en-US" dirty="0"/>
              <a:t>Templates</a:t>
            </a:r>
          </a:p>
          <a:p>
            <a:pPr lvl="1"/>
            <a:r>
              <a:rPr lang="en-US" dirty="0"/>
              <a:t>Execution</a:t>
            </a:r>
          </a:p>
          <a:p>
            <a:pPr lvl="1"/>
            <a:r>
              <a:rPr lang="en-US" dirty="0"/>
              <a:t>Logging</a:t>
            </a:r>
          </a:p>
          <a:p>
            <a:pPr lvl="1"/>
            <a:r>
              <a:rPr lang="en-US" dirty="0"/>
              <a:t>Advanced Usage</a:t>
            </a:r>
          </a:p>
          <a:p>
            <a:pPr lvl="2"/>
            <a:r>
              <a:rPr lang="en-US" dirty="0"/>
              <a:t>Handlers</a:t>
            </a:r>
          </a:p>
          <a:p>
            <a:pPr lvl="2"/>
            <a:r>
              <a:rPr lang="en-US" dirty="0"/>
              <a:t>Tags</a:t>
            </a:r>
          </a:p>
          <a:p>
            <a:pPr lvl="2"/>
            <a:r>
              <a:rPr lang="en-US" dirty="0"/>
              <a:t>Roles</a:t>
            </a:r>
          </a:p>
          <a:p>
            <a:pPr lvl="2"/>
            <a:r>
              <a:rPr lang="en-US" dirty="0"/>
              <a:t>Modules</a:t>
            </a:r>
          </a:p>
          <a:p>
            <a:pPr lvl="1"/>
            <a:r>
              <a:rPr lang="en-US" dirty="0"/>
              <a:t>integrations</a:t>
            </a:r>
          </a:p>
          <a:p>
            <a:pPr lvl="2"/>
            <a:endParaRPr lang="en-US" dirty="0"/>
          </a:p>
        </p:txBody>
      </p:sp>
    </p:spTree>
    <p:extLst>
      <p:ext uri="{BB962C8B-B14F-4D97-AF65-F5344CB8AC3E}">
        <p14:creationId xmlns:p14="http://schemas.microsoft.com/office/powerpoint/2010/main" val="3950109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9458" name="Picture 2" descr="What Is Privilege Escalation? - YouTube">
            <a:extLst>
              <a:ext uri="{FF2B5EF4-FFF2-40B4-BE49-F238E27FC236}">
                <a16:creationId xmlns:a16="http://schemas.microsoft.com/office/drawing/2014/main" id="{26FBA1CD-9AF4-B34A-8EA2-3FA9B8E9A035}"/>
              </a:ext>
            </a:extLst>
          </p:cNvPr>
          <p:cNvPicPr>
            <a:picLocks noChangeAspect="1" noChangeArrowheads="1"/>
          </p:cNvPicPr>
          <p:nvPr/>
        </p:nvPicPr>
        <p:blipFill rotWithShape="1">
          <a:blip r:embed="rId3">
            <a:alphaModFix amt="35000"/>
            <a:graysc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51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0484" name="Picture 4" descr="Pointy-haired Boss Dilbert Humour Character PNG, Clipart, Blue, Boy,  Cartoon, Character, Character Structure Free PNG">
            <a:extLst>
              <a:ext uri="{FF2B5EF4-FFF2-40B4-BE49-F238E27FC236}">
                <a16:creationId xmlns:a16="http://schemas.microsoft.com/office/drawing/2014/main" id="{E667DBD9-3E41-0E4D-9D2B-D854E30111A6}"/>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20414" b="22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03D5F5-DD01-1740-96D8-56893BDF0408}"/>
              </a:ext>
            </a:extLst>
          </p:cNvPr>
          <p:cNvSpPr>
            <a:spLocks noGrp="1"/>
          </p:cNvSpPr>
          <p:nvPr>
            <p:ph type="title"/>
          </p:nvPr>
        </p:nvSpPr>
        <p:spPr>
          <a:xfrm>
            <a:off x="1141413" y="609600"/>
            <a:ext cx="9905998" cy="770626"/>
          </a:xfrm>
        </p:spPr>
        <p:txBody>
          <a:bodyPr>
            <a:normAutofit/>
          </a:bodyPr>
          <a:lstStyle/>
          <a:p>
            <a:r>
              <a:rPr lang="en-US" dirty="0"/>
              <a:t>Privilege escalation</a:t>
            </a:r>
          </a:p>
        </p:txBody>
      </p:sp>
      <p:sp>
        <p:nvSpPr>
          <p:cNvPr id="3" name="Content Placeholder 2">
            <a:extLst>
              <a:ext uri="{FF2B5EF4-FFF2-40B4-BE49-F238E27FC236}">
                <a16:creationId xmlns:a16="http://schemas.microsoft.com/office/drawing/2014/main" id="{1536B9B8-C69F-6F4C-A9E4-CC408682889B}"/>
              </a:ext>
            </a:extLst>
          </p:cNvPr>
          <p:cNvSpPr>
            <a:spLocks noGrp="1"/>
          </p:cNvSpPr>
          <p:nvPr>
            <p:ph idx="1"/>
          </p:nvPr>
        </p:nvSpPr>
        <p:spPr>
          <a:xfrm>
            <a:off x="1141413" y="1751163"/>
            <a:ext cx="9905998" cy="4040038"/>
          </a:xfrm>
        </p:spPr>
        <p:txBody>
          <a:bodyPr>
            <a:noAutofit/>
          </a:bodyPr>
          <a:lstStyle/>
          <a:p>
            <a:pPr>
              <a:lnSpc>
                <a:spcPct val="90000"/>
              </a:lnSpc>
            </a:pPr>
            <a:r>
              <a:rPr lang="en-US" sz="1600" dirty="0"/>
              <a:t>Become </a:t>
            </a:r>
          </a:p>
          <a:p>
            <a:pPr lvl="1">
              <a:lnSpc>
                <a:spcPct val="90000"/>
              </a:lnSpc>
            </a:pPr>
            <a:r>
              <a:rPr lang="en-US" sz="1600" dirty="0"/>
              <a:t>set to yes to activate privilege escalation</a:t>
            </a:r>
          </a:p>
          <a:p>
            <a:pPr>
              <a:lnSpc>
                <a:spcPct val="90000"/>
              </a:lnSpc>
            </a:pPr>
            <a:r>
              <a:rPr lang="en-US" sz="1600" dirty="0" err="1"/>
              <a:t>Become_user</a:t>
            </a:r>
            <a:endParaRPr lang="en-US" sz="1600" dirty="0"/>
          </a:p>
          <a:p>
            <a:pPr lvl="1">
              <a:lnSpc>
                <a:spcPct val="90000"/>
              </a:lnSpc>
            </a:pPr>
            <a:r>
              <a:rPr lang="en-US" sz="1600" dirty="0">
                <a:effectLst/>
              </a:rPr>
              <a:t>set to user with desired privileges (the user you </a:t>
            </a:r>
            <a:r>
              <a:rPr lang="en-US" sz="1600" i="1" dirty="0">
                <a:effectLst/>
              </a:rPr>
              <a:t>become</a:t>
            </a:r>
            <a:r>
              <a:rPr lang="en-US" sz="1600" dirty="0">
                <a:effectLst/>
              </a:rPr>
              <a:t>, </a:t>
            </a:r>
            <a:r>
              <a:rPr lang="en-US" sz="1600" b="1" dirty="0">
                <a:effectLst/>
              </a:rPr>
              <a:t>NOT</a:t>
            </a:r>
            <a:r>
              <a:rPr lang="en-US" sz="1600" dirty="0">
                <a:effectLst/>
              </a:rPr>
              <a:t> the user you login as)</a:t>
            </a:r>
          </a:p>
          <a:p>
            <a:pPr lvl="1">
              <a:lnSpc>
                <a:spcPct val="90000"/>
              </a:lnSpc>
            </a:pPr>
            <a:r>
              <a:rPr lang="en-US" sz="1600" dirty="0">
                <a:effectLst/>
              </a:rPr>
              <a:t>Does </a:t>
            </a:r>
            <a:r>
              <a:rPr lang="en-US" sz="1600" b="1" dirty="0">
                <a:effectLst/>
              </a:rPr>
              <a:t>NOT</a:t>
            </a:r>
            <a:r>
              <a:rPr lang="en-US" sz="1600" dirty="0">
                <a:effectLst/>
              </a:rPr>
              <a:t> imply become:</a:t>
            </a:r>
            <a:r>
              <a:rPr lang="en-US" sz="1600" dirty="0"/>
              <a:t> </a:t>
            </a:r>
            <a:r>
              <a:rPr lang="en-US" sz="1600" dirty="0">
                <a:effectLst/>
              </a:rPr>
              <a:t>yes, to allow it to be set at host level</a:t>
            </a:r>
          </a:p>
          <a:p>
            <a:pPr lvl="1">
              <a:lnSpc>
                <a:spcPct val="90000"/>
              </a:lnSpc>
            </a:pPr>
            <a:r>
              <a:rPr lang="en-US" sz="1600" dirty="0">
                <a:effectLst/>
              </a:rPr>
              <a:t>Default value is root</a:t>
            </a:r>
            <a:endParaRPr lang="en-US" sz="1600" dirty="0"/>
          </a:p>
          <a:p>
            <a:pPr>
              <a:lnSpc>
                <a:spcPct val="90000"/>
              </a:lnSpc>
            </a:pPr>
            <a:r>
              <a:rPr lang="en-US" sz="1600" dirty="0" err="1"/>
              <a:t>Become_method</a:t>
            </a:r>
            <a:endParaRPr lang="en-US" sz="1600" dirty="0"/>
          </a:p>
          <a:p>
            <a:pPr lvl="1">
              <a:lnSpc>
                <a:spcPct val="90000"/>
              </a:lnSpc>
            </a:pPr>
            <a:r>
              <a:rPr lang="en-US" sz="1600" dirty="0">
                <a:effectLst/>
              </a:rPr>
              <a:t>At play or task level overrides the default method set in </a:t>
            </a:r>
            <a:r>
              <a:rPr lang="en-US" sz="1600" dirty="0" err="1">
                <a:effectLst/>
              </a:rPr>
              <a:t>ansible.cfg</a:t>
            </a:r>
            <a:endParaRPr lang="en-US" sz="1600" dirty="0">
              <a:effectLst/>
            </a:endParaRPr>
          </a:p>
          <a:p>
            <a:pPr lvl="1">
              <a:lnSpc>
                <a:spcPct val="90000"/>
              </a:lnSpc>
            </a:pPr>
            <a:r>
              <a:rPr lang="en-US" sz="1600" dirty="0">
                <a:effectLst/>
              </a:rPr>
              <a:t>set to use any of the become plugins (</a:t>
            </a:r>
            <a:r>
              <a:rPr lang="en-US" sz="1600" dirty="0" err="1">
                <a:effectLst/>
              </a:rPr>
              <a:t>su</a:t>
            </a:r>
            <a:r>
              <a:rPr lang="en-US" sz="1600" dirty="0">
                <a:effectLst/>
              </a:rPr>
              <a:t>, </a:t>
            </a:r>
            <a:r>
              <a:rPr lang="en-US" sz="1600" dirty="0" err="1">
                <a:effectLst/>
              </a:rPr>
              <a:t>sudo</a:t>
            </a:r>
            <a:r>
              <a:rPr lang="en-US" sz="1600" dirty="0">
                <a:effectLst/>
              </a:rPr>
              <a:t> or </a:t>
            </a:r>
            <a:r>
              <a:rPr lang="en-US" sz="1600" dirty="0" err="1">
                <a:effectLst/>
              </a:rPr>
              <a:t>doas</a:t>
            </a:r>
            <a:r>
              <a:rPr lang="en-US" sz="1600" dirty="0">
                <a:effectLst/>
              </a:rPr>
              <a:t>).</a:t>
            </a:r>
            <a:endParaRPr lang="en-US" sz="1600" dirty="0"/>
          </a:p>
          <a:p>
            <a:pPr>
              <a:lnSpc>
                <a:spcPct val="90000"/>
              </a:lnSpc>
            </a:pPr>
            <a:r>
              <a:rPr lang="en-US" sz="1600" dirty="0"/>
              <a:t>CLI options</a:t>
            </a:r>
          </a:p>
          <a:p>
            <a:pPr lvl="1">
              <a:lnSpc>
                <a:spcPct val="90000"/>
              </a:lnSpc>
            </a:pPr>
            <a:r>
              <a:rPr lang="en-US" sz="1600" dirty="0"/>
              <a:t>--become</a:t>
            </a:r>
          </a:p>
          <a:p>
            <a:pPr lvl="1">
              <a:lnSpc>
                <a:spcPct val="90000"/>
              </a:lnSpc>
            </a:pPr>
            <a:r>
              <a:rPr lang="en-US" sz="1600" dirty="0"/>
              <a:t>--</a:t>
            </a:r>
            <a:r>
              <a:rPr lang="en-US" sz="1600" dirty="0" err="1"/>
              <a:t>become_user</a:t>
            </a:r>
            <a:endParaRPr lang="en-US" sz="1600" dirty="0"/>
          </a:p>
          <a:p>
            <a:pPr lvl="1">
              <a:lnSpc>
                <a:spcPct val="90000"/>
              </a:lnSpc>
            </a:pPr>
            <a:r>
              <a:rPr lang="en-US" sz="1600" dirty="0"/>
              <a:t>--</a:t>
            </a:r>
            <a:r>
              <a:rPr lang="en-US" sz="1600" dirty="0" err="1"/>
              <a:t>become_method</a:t>
            </a:r>
            <a:endParaRPr lang="en-US" sz="1600" dirty="0"/>
          </a:p>
        </p:txBody>
      </p:sp>
      <p:sp>
        <p:nvSpPr>
          <p:cNvPr id="4" name="Rectangle 3">
            <a:extLst>
              <a:ext uri="{FF2B5EF4-FFF2-40B4-BE49-F238E27FC236}">
                <a16:creationId xmlns:a16="http://schemas.microsoft.com/office/drawing/2014/main" id="{A7FBDB5C-6995-6748-A168-FCEC121BC8A2}"/>
              </a:ext>
            </a:extLst>
          </p:cNvPr>
          <p:cNvSpPr/>
          <p:nvPr/>
        </p:nvSpPr>
        <p:spPr>
          <a:xfrm>
            <a:off x="3933410" y="6357994"/>
            <a:ext cx="4318958" cy="246221"/>
          </a:xfrm>
          <a:prstGeom prst="rect">
            <a:avLst/>
          </a:prstGeom>
        </p:spPr>
        <p:txBody>
          <a:bodyPr wrap="square">
            <a:spAutoFit/>
          </a:bodyPr>
          <a:lstStyle/>
          <a:p>
            <a:pPr>
              <a:spcAft>
                <a:spcPts val="600"/>
              </a:spcAft>
            </a:pPr>
            <a:r>
              <a:rPr lang="en-US" sz="1000"/>
              <a:t>https://docs.ansible.com/ansible/latest/user_guide/become.html</a:t>
            </a:r>
          </a:p>
        </p:txBody>
      </p:sp>
    </p:spTree>
    <p:extLst>
      <p:ext uri="{BB962C8B-B14F-4D97-AF65-F5344CB8AC3E}">
        <p14:creationId xmlns:p14="http://schemas.microsoft.com/office/powerpoint/2010/main" val="2728781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1506" name="Picture 2" descr="Chemists Have Found a Productive Use for Stockpiles of Nuclear Waste">
            <a:extLst>
              <a:ext uri="{FF2B5EF4-FFF2-40B4-BE49-F238E27FC236}">
                <a16:creationId xmlns:a16="http://schemas.microsoft.com/office/drawing/2014/main" id="{3DA2B21A-8730-3040-9661-F4117299A662}"/>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03D5F5-DD01-1740-96D8-56893BDF0408}"/>
              </a:ext>
            </a:extLst>
          </p:cNvPr>
          <p:cNvSpPr>
            <a:spLocks noGrp="1"/>
          </p:cNvSpPr>
          <p:nvPr>
            <p:ph type="title"/>
          </p:nvPr>
        </p:nvSpPr>
        <p:spPr>
          <a:xfrm>
            <a:off x="1141413" y="609600"/>
            <a:ext cx="9905998" cy="1905000"/>
          </a:xfrm>
        </p:spPr>
        <p:txBody>
          <a:bodyPr>
            <a:normAutofit/>
          </a:bodyPr>
          <a:lstStyle/>
          <a:p>
            <a:r>
              <a:rPr lang="en-US" dirty="0"/>
              <a:t>Privilege escalation</a:t>
            </a:r>
          </a:p>
        </p:txBody>
      </p:sp>
      <p:sp>
        <p:nvSpPr>
          <p:cNvPr id="3" name="Content Placeholder 2">
            <a:extLst>
              <a:ext uri="{FF2B5EF4-FFF2-40B4-BE49-F238E27FC236}">
                <a16:creationId xmlns:a16="http://schemas.microsoft.com/office/drawing/2014/main" id="{1536B9B8-C69F-6F4C-A9E4-CC408682889B}"/>
              </a:ext>
            </a:extLst>
          </p:cNvPr>
          <p:cNvSpPr>
            <a:spLocks noGrp="1"/>
          </p:cNvSpPr>
          <p:nvPr>
            <p:ph idx="1"/>
          </p:nvPr>
        </p:nvSpPr>
        <p:spPr>
          <a:xfrm>
            <a:off x="1141413" y="2666999"/>
            <a:ext cx="9905998" cy="3124201"/>
          </a:xfrm>
        </p:spPr>
        <p:txBody>
          <a:bodyPr>
            <a:normAutofit/>
          </a:bodyPr>
          <a:lstStyle/>
          <a:p>
            <a:pPr>
              <a:lnSpc>
                <a:spcPct val="90000"/>
              </a:lnSpc>
            </a:pPr>
            <a:r>
              <a:rPr lang="en-US" dirty="0"/>
              <a:t>Risks</a:t>
            </a:r>
            <a:endParaRPr lang="en-US"/>
          </a:p>
          <a:p>
            <a:pPr lvl="1">
              <a:lnSpc>
                <a:spcPct val="90000"/>
              </a:lnSpc>
            </a:pPr>
            <a:r>
              <a:rPr lang="en-US" dirty="0"/>
              <a:t>Playbooks have elevated </a:t>
            </a:r>
            <a:r>
              <a:rPr lang="en-US" dirty="0" err="1"/>
              <a:t>privs</a:t>
            </a:r>
            <a:r>
              <a:rPr lang="en-US" dirty="0"/>
              <a:t>, secure the controller</a:t>
            </a:r>
            <a:endParaRPr lang="en-US"/>
          </a:p>
          <a:p>
            <a:pPr lvl="1">
              <a:lnSpc>
                <a:spcPct val="90000"/>
              </a:lnSpc>
            </a:pPr>
            <a:r>
              <a:rPr lang="en-US" dirty="0"/>
              <a:t>Store passwords in vault(s)</a:t>
            </a:r>
            <a:endParaRPr lang="en-US"/>
          </a:p>
          <a:p>
            <a:pPr lvl="1">
              <a:lnSpc>
                <a:spcPct val="90000"/>
              </a:lnSpc>
            </a:pPr>
            <a:r>
              <a:rPr lang="en-US" dirty="0"/>
              <a:t>It’s root, remember this</a:t>
            </a:r>
            <a:endParaRPr lang="en-US"/>
          </a:p>
          <a:p>
            <a:pPr>
              <a:lnSpc>
                <a:spcPct val="90000"/>
              </a:lnSpc>
            </a:pPr>
            <a:r>
              <a:rPr lang="en-US" dirty="0"/>
              <a:t>Limitations</a:t>
            </a:r>
            <a:endParaRPr lang="en-US"/>
          </a:p>
          <a:p>
            <a:pPr lvl="1">
              <a:lnSpc>
                <a:spcPct val="90000"/>
              </a:lnSpc>
            </a:pPr>
            <a:r>
              <a:rPr lang="en-US" dirty="0"/>
              <a:t>Not supported by all plugins</a:t>
            </a:r>
            <a:endParaRPr lang="en-US"/>
          </a:p>
          <a:p>
            <a:pPr lvl="1">
              <a:lnSpc>
                <a:spcPct val="90000"/>
              </a:lnSpc>
            </a:pPr>
            <a:r>
              <a:rPr lang="en-US" dirty="0"/>
              <a:t>Only one method per host</a:t>
            </a:r>
            <a:endParaRPr lang="en-US"/>
          </a:p>
          <a:p>
            <a:pPr lvl="1">
              <a:lnSpc>
                <a:spcPct val="90000"/>
              </a:lnSpc>
            </a:pPr>
            <a:r>
              <a:rPr lang="en-US" dirty="0"/>
              <a:t>Must be general</a:t>
            </a:r>
            <a:endParaRPr lang="en-US"/>
          </a:p>
        </p:txBody>
      </p:sp>
      <p:sp>
        <p:nvSpPr>
          <p:cNvPr id="4" name="Rectangle 3">
            <a:extLst>
              <a:ext uri="{FF2B5EF4-FFF2-40B4-BE49-F238E27FC236}">
                <a16:creationId xmlns:a16="http://schemas.microsoft.com/office/drawing/2014/main" id="{A7FBDB5C-6995-6748-A168-FCEC121BC8A2}"/>
              </a:ext>
            </a:extLst>
          </p:cNvPr>
          <p:cNvSpPr/>
          <p:nvPr/>
        </p:nvSpPr>
        <p:spPr>
          <a:xfrm>
            <a:off x="3933410" y="6357994"/>
            <a:ext cx="4318958" cy="246221"/>
          </a:xfrm>
          <a:prstGeom prst="rect">
            <a:avLst/>
          </a:prstGeom>
        </p:spPr>
        <p:txBody>
          <a:bodyPr wrap="square">
            <a:spAutoFit/>
          </a:bodyPr>
          <a:lstStyle/>
          <a:p>
            <a:pPr>
              <a:spcAft>
                <a:spcPts val="600"/>
              </a:spcAft>
            </a:pPr>
            <a:r>
              <a:rPr lang="en-US" sz="1000" dirty="0"/>
              <a:t>https://</a:t>
            </a:r>
            <a:r>
              <a:rPr lang="en-US" sz="1000" dirty="0" err="1"/>
              <a:t>docs.ansible.com</a:t>
            </a:r>
            <a:r>
              <a:rPr lang="en-US" sz="1000" dirty="0"/>
              <a:t>/ansible/latest/</a:t>
            </a:r>
            <a:r>
              <a:rPr lang="en-US" sz="1000" dirty="0" err="1"/>
              <a:t>user_guide</a:t>
            </a:r>
            <a:r>
              <a:rPr lang="en-US" sz="1000" dirty="0"/>
              <a:t>/</a:t>
            </a:r>
            <a:r>
              <a:rPr lang="en-US" sz="1000" dirty="0" err="1"/>
              <a:t>become.html</a:t>
            </a:r>
            <a:endParaRPr lang="en-US" sz="1000"/>
          </a:p>
        </p:txBody>
      </p:sp>
    </p:spTree>
    <p:extLst>
      <p:ext uri="{BB962C8B-B14F-4D97-AF65-F5344CB8AC3E}">
        <p14:creationId xmlns:p14="http://schemas.microsoft.com/office/powerpoint/2010/main" val="550028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2530" name="Picture 2" descr="Server Room Cabling Hell: 15 of the Worst Server Wiring Jobs Ever!">
            <a:extLst>
              <a:ext uri="{FF2B5EF4-FFF2-40B4-BE49-F238E27FC236}">
                <a16:creationId xmlns:a16="http://schemas.microsoft.com/office/drawing/2014/main" id="{760029EF-7B22-3846-8E00-25F03A221E34}"/>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21046" r="-1" b="3873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03D5F5-DD01-1740-96D8-56893BDF0408}"/>
              </a:ext>
            </a:extLst>
          </p:cNvPr>
          <p:cNvSpPr>
            <a:spLocks noGrp="1"/>
          </p:cNvSpPr>
          <p:nvPr>
            <p:ph type="title"/>
          </p:nvPr>
        </p:nvSpPr>
        <p:spPr>
          <a:xfrm>
            <a:off x="1141413" y="609600"/>
            <a:ext cx="9905998" cy="1905000"/>
          </a:xfrm>
        </p:spPr>
        <p:txBody>
          <a:bodyPr>
            <a:normAutofit/>
          </a:bodyPr>
          <a:lstStyle/>
          <a:p>
            <a:r>
              <a:rPr lang="en-US" dirty="0"/>
              <a:t>Privilege escalation – Network</a:t>
            </a:r>
          </a:p>
        </p:txBody>
      </p:sp>
      <p:sp>
        <p:nvSpPr>
          <p:cNvPr id="3" name="Content Placeholder 2">
            <a:extLst>
              <a:ext uri="{FF2B5EF4-FFF2-40B4-BE49-F238E27FC236}">
                <a16:creationId xmlns:a16="http://schemas.microsoft.com/office/drawing/2014/main" id="{1536B9B8-C69F-6F4C-A9E4-CC408682889B}"/>
              </a:ext>
            </a:extLst>
          </p:cNvPr>
          <p:cNvSpPr>
            <a:spLocks noGrp="1"/>
          </p:cNvSpPr>
          <p:nvPr>
            <p:ph idx="1"/>
          </p:nvPr>
        </p:nvSpPr>
        <p:spPr>
          <a:xfrm>
            <a:off x="1141413" y="1923691"/>
            <a:ext cx="9905998" cy="3867509"/>
          </a:xfrm>
        </p:spPr>
        <p:txBody>
          <a:bodyPr>
            <a:noAutofit/>
          </a:bodyPr>
          <a:lstStyle/>
          <a:p>
            <a:pPr>
              <a:lnSpc>
                <a:spcPct val="90000"/>
              </a:lnSpc>
            </a:pPr>
            <a:r>
              <a:rPr lang="en-US" sz="1600" dirty="0">
                <a:effectLst/>
              </a:rPr>
              <a:t>As of version 2.6, Ansible supports become for privilege escalation (entering enable mode or privileged EXEC mode) on all Ansible-maintained network platforms that support enable mode</a:t>
            </a:r>
          </a:p>
          <a:p>
            <a:pPr>
              <a:lnSpc>
                <a:spcPct val="90000"/>
              </a:lnSpc>
            </a:pPr>
            <a:r>
              <a:rPr lang="en-US" sz="1600" dirty="0">
                <a:effectLst/>
              </a:rPr>
              <a:t>Using become replaces the authorize and </a:t>
            </a:r>
            <a:r>
              <a:rPr lang="en-US" sz="1600" dirty="0" err="1">
                <a:effectLst/>
              </a:rPr>
              <a:t>auth_pass</a:t>
            </a:r>
            <a:r>
              <a:rPr lang="en-US" sz="1600" dirty="0">
                <a:effectLst/>
              </a:rPr>
              <a:t> options in a provider dictionary.</a:t>
            </a:r>
          </a:p>
          <a:p>
            <a:pPr>
              <a:lnSpc>
                <a:spcPct val="90000"/>
              </a:lnSpc>
            </a:pPr>
            <a:r>
              <a:rPr lang="en-US" sz="1600" dirty="0">
                <a:effectLst/>
              </a:rPr>
              <a:t>You must set the connection type to either connection:</a:t>
            </a:r>
            <a:r>
              <a:rPr lang="en-US" sz="1600" dirty="0"/>
              <a:t> </a:t>
            </a:r>
            <a:r>
              <a:rPr lang="en-US" sz="1600" dirty="0" err="1">
                <a:effectLst/>
              </a:rPr>
              <a:t>ansible.netcommon.network_cli</a:t>
            </a:r>
            <a:r>
              <a:rPr lang="en-US" sz="1600" dirty="0">
                <a:effectLst/>
              </a:rPr>
              <a:t> or connection:</a:t>
            </a:r>
            <a:r>
              <a:rPr lang="en-US" sz="1600" dirty="0"/>
              <a:t> </a:t>
            </a:r>
            <a:r>
              <a:rPr lang="en-US" sz="1600" dirty="0" err="1">
                <a:effectLst/>
              </a:rPr>
              <a:t>ansible.netcommon.httpapi</a:t>
            </a:r>
            <a:r>
              <a:rPr lang="en-US" sz="1600" dirty="0">
                <a:effectLst/>
              </a:rPr>
              <a:t> to use become for privilege escalation on network devices</a:t>
            </a:r>
          </a:p>
          <a:p>
            <a:pPr>
              <a:lnSpc>
                <a:spcPct val="90000"/>
              </a:lnSpc>
            </a:pPr>
            <a:r>
              <a:rPr lang="en-US" sz="1600" dirty="0">
                <a:effectLst/>
              </a:rPr>
              <a:t>You can use escalated privileges on</a:t>
            </a:r>
          </a:p>
          <a:p>
            <a:pPr lvl="1">
              <a:lnSpc>
                <a:spcPct val="90000"/>
              </a:lnSpc>
            </a:pPr>
            <a:r>
              <a:rPr lang="en-US" sz="1600" dirty="0">
                <a:effectLst/>
              </a:rPr>
              <a:t>only the specific tasks that need them</a:t>
            </a:r>
          </a:p>
          <a:p>
            <a:pPr lvl="1">
              <a:lnSpc>
                <a:spcPct val="90000"/>
              </a:lnSpc>
            </a:pPr>
            <a:r>
              <a:rPr lang="en-US" sz="1600" dirty="0">
                <a:effectLst/>
              </a:rPr>
              <a:t>on an entire play</a:t>
            </a:r>
          </a:p>
          <a:p>
            <a:pPr lvl="1">
              <a:lnSpc>
                <a:spcPct val="90000"/>
              </a:lnSpc>
            </a:pPr>
            <a:r>
              <a:rPr lang="en-US" sz="1600" dirty="0">
                <a:effectLst/>
              </a:rPr>
              <a:t>on all plays</a:t>
            </a:r>
          </a:p>
          <a:p>
            <a:pPr>
              <a:lnSpc>
                <a:spcPct val="90000"/>
              </a:lnSpc>
            </a:pPr>
            <a:r>
              <a:rPr lang="en-US" sz="1600" dirty="0">
                <a:effectLst/>
              </a:rPr>
              <a:t>Adding become:</a:t>
            </a:r>
            <a:r>
              <a:rPr lang="en-US" sz="1600" dirty="0"/>
              <a:t> </a:t>
            </a:r>
            <a:r>
              <a:rPr lang="en-US" sz="1600" dirty="0">
                <a:effectLst/>
              </a:rPr>
              <a:t>yes and </a:t>
            </a:r>
            <a:r>
              <a:rPr lang="en-US" sz="1600" dirty="0" err="1">
                <a:effectLst/>
              </a:rPr>
              <a:t>become_method</a:t>
            </a:r>
            <a:r>
              <a:rPr lang="en-US" sz="1600" dirty="0">
                <a:effectLst/>
              </a:rPr>
              <a:t>:</a:t>
            </a:r>
            <a:r>
              <a:rPr lang="en-US" sz="1600" dirty="0"/>
              <a:t> </a:t>
            </a:r>
            <a:r>
              <a:rPr lang="en-US" sz="1600" dirty="0">
                <a:effectLst/>
              </a:rPr>
              <a:t>enable instructs Ansible to enter enable mode before executing the task, play, or playbook where those parameters are set.</a:t>
            </a:r>
            <a:endParaRPr lang="en-US" sz="1600" dirty="0"/>
          </a:p>
        </p:txBody>
      </p:sp>
      <p:sp>
        <p:nvSpPr>
          <p:cNvPr id="4" name="Rectangle 3">
            <a:extLst>
              <a:ext uri="{FF2B5EF4-FFF2-40B4-BE49-F238E27FC236}">
                <a16:creationId xmlns:a16="http://schemas.microsoft.com/office/drawing/2014/main" id="{A7FBDB5C-6995-6748-A168-FCEC121BC8A2}"/>
              </a:ext>
            </a:extLst>
          </p:cNvPr>
          <p:cNvSpPr/>
          <p:nvPr/>
        </p:nvSpPr>
        <p:spPr>
          <a:xfrm>
            <a:off x="2537411" y="6375247"/>
            <a:ext cx="7110955" cy="246221"/>
          </a:xfrm>
          <a:prstGeom prst="rect">
            <a:avLst/>
          </a:prstGeom>
        </p:spPr>
        <p:txBody>
          <a:bodyPr wrap="square">
            <a:spAutoFit/>
          </a:bodyPr>
          <a:lstStyle/>
          <a:p>
            <a:pPr>
              <a:spcAft>
                <a:spcPts val="600"/>
              </a:spcAft>
            </a:pPr>
            <a:r>
              <a:rPr lang="en-US" sz="1000"/>
              <a:t>https://docs.ansible.com/ansible/latest/user_guide/become.html#become-and-network-automation</a:t>
            </a:r>
          </a:p>
        </p:txBody>
      </p:sp>
    </p:spTree>
    <p:extLst>
      <p:ext uri="{BB962C8B-B14F-4D97-AF65-F5344CB8AC3E}">
        <p14:creationId xmlns:p14="http://schemas.microsoft.com/office/powerpoint/2010/main" val="1952746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FEA2-FA17-3B4B-84F4-CD0380F41D65}"/>
              </a:ext>
            </a:extLst>
          </p:cNvPr>
          <p:cNvSpPr>
            <a:spLocks noGrp="1"/>
          </p:cNvSpPr>
          <p:nvPr>
            <p:ph type="title"/>
          </p:nvPr>
        </p:nvSpPr>
        <p:spPr/>
        <p:txBody>
          <a:bodyPr/>
          <a:lstStyle/>
          <a:p>
            <a:r>
              <a:rPr lang="en-US" dirty="0"/>
              <a:t>Privilege Escalation example</a:t>
            </a:r>
          </a:p>
        </p:txBody>
      </p:sp>
      <p:sp>
        <p:nvSpPr>
          <p:cNvPr id="5" name="Rectangle 4">
            <a:extLst>
              <a:ext uri="{FF2B5EF4-FFF2-40B4-BE49-F238E27FC236}">
                <a16:creationId xmlns:a16="http://schemas.microsoft.com/office/drawing/2014/main" id="{24B6B2DD-A490-BF4A-BB42-A5A1DA565CC0}"/>
              </a:ext>
            </a:extLst>
          </p:cNvPr>
          <p:cNvSpPr/>
          <p:nvPr/>
        </p:nvSpPr>
        <p:spPr>
          <a:xfrm>
            <a:off x="3349689" y="6372590"/>
            <a:ext cx="5486400" cy="246221"/>
          </a:xfrm>
          <a:prstGeom prst="rect">
            <a:avLst/>
          </a:prstGeom>
        </p:spPr>
        <p:txBody>
          <a:bodyPr wrap="square">
            <a:spAutoFit/>
          </a:bodyPr>
          <a:lstStyle/>
          <a:p>
            <a:r>
              <a:rPr lang="en-US" sz="1000" dirty="0"/>
              <a:t>https://</a:t>
            </a:r>
            <a:r>
              <a:rPr lang="en-US" sz="1000" dirty="0" err="1"/>
              <a:t>docs.ansible.com</a:t>
            </a:r>
            <a:r>
              <a:rPr lang="en-US" sz="1000" dirty="0"/>
              <a:t>/ansible/latest/collections/ansible/</a:t>
            </a:r>
            <a:r>
              <a:rPr lang="en-US" sz="1000" dirty="0" err="1"/>
              <a:t>builtin</a:t>
            </a:r>
            <a:r>
              <a:rPr lang="en-US" sz="1000" dirty="0"/>
              <a:t>/</a:t>
            </a:r>
            <a:r>
              <a:rPr lang="en-US" sz="1000" dirty="0" err="1"/>
              <a:t>apt_module.html</a:t>
            </a:r>
            <a:endParaRPr lang="en-US" sz="1000" dirty="0"/>
          </a:p>
        </p:txBody>
      </p:sp>
      <p:sp>
        <p:nvSpPr>
          <p:cNvPr id="6" name="Content Placeholder 2">
            <a:extLst>
              <a:ext uri="{FF2B5EF4-FFF2-40B4-BE49-F238E27FC236}">
                <a16:creationId xmlns:a16="http://schemas.microsoft.com/office/drawing/2014/main" id="{9A6AB6F2-3C41-4545-A15B-5CA83CC4490E}"/>
              </a:ext>
            </a:extLst>
          </p:cNvPr>
          <p:cNvSpPr>
            <a:spLocks noGrp="1"/>
          </p:cNvSpPr>
          <p:nvPr>
            <p:ph idx="1"/>
          </p:nvPr>
        </p:nvSpPr>
        <p:spPr>
          <a:xfrm>
            <a:off x="1141413" y="1923691"/>
            <a:ext cx="9905998" cy="3867509"/>
          </a:xfrm>
        </p:spPr>
        <p:txBody>
          <a:bodyPr>
            <a:noAutofit/>
          </a:bodyPr>
          <a:lstStyle/>
          <a:p>
            <a:pPr>
              <a:lnSpc>
                <a:spcPct val="90000"/>
              </a:lnSpc>
            </a:pPr>
            <a:r>
              <a:rPr lang="en-US" sz="1800" dirty="0"/>
              <a:t>Lab example</a:t>
            </a:r>
          </a:p>
        </p:txBody>
      </p:sp>
    </p:spTree>
    <p:extLst>
      <p:ext uri="{BB962C8B-B14F-4D97-AF65-F5344CB8AC3E}">
        <p14:creationId xmlns:p14="http://schemas.microsoft.com/office/powerpoint/2010/main" val="42749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7650" name="Picture 2" descr="Batman Arkham Origins Gameplay Walkthrough Part 1 - Black Mask - YouTube">
            <a:extLst>
              <a:ext uri="{FF2B5EF4-FFF2-40B4-BE49-F238E27FC236}">
                <a16:creationId xmlns:a16="http://schemas.microsoft.com/office/drawing/2014/main" id="{3C011D88-D6F3-9140-85AE-69EF09A8FE2E}"/>
              </a:ext>
            </a:extLst>
          </p:cNvPr>
          <p:cNvPicPr>
            <a:picLocks noChangeAspect="1" noChangeArrowheads="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2D4B346-4A5A-4D43-BADD-6F706743087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End of …</a:t>
            </a:r>
          </a:p>
        </p:txBody>
      </p:sp>
    </p:spTree>
    <p:extLst>
      <p:ext uri="{BB962C8B-B14F-4D97-AF65-F5344CB8AC3E}">
        <p14:creationId xmlns:p14="http://schemas.microsoft.com/office/powerpoint/2010/main" val="1316206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44" name="Picture 4" descr="Batman Arkham Origins Gameplay Walkthrough Part 2 - Penguin's Dealer -  YouTube">
            <a:extLst>
              <a:ext uri="{FF2B5EF4-FFF2-40B4-BE49-F238E27FC236}">
                <a16:creationId xmlns:a16="http://schemas.microsoft.com/office/drawing/2014/main" id="{70160437-8D54-104F-B07D-766FEB302B24}"/>
              </a:ext>
            </a:extLst>
          </p:cNvPr>
          <p:cNvPicPr>
            <a:picLocks noChangeAspect="1" noChangeArrowheads="1"/>
          </p:cNvPicPr>
          <p:nvPr/>
        </p:nvPicPr>
        <p:blipFill rotWithShape="1">
          <a:blip r:embed="rId3">
            <a:alphaModFix amt="35000"/>
            <a:graysc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491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3554" name="Picture 2" descr="Every vault location in Fortnite Chapter 2 Season 2 | PC Gamer">
            <a:extLst>
              <a:ext uri="{FF2B5EF4-FFF2-40B4-BE49-F238E27FC236}">
                <a16:creationId xmlns:a16="http://schemas.microsoft.com/office/drawing/2014/main" id="{A1DBDD10-9D18-CB4B-B7ED-9339686E4DDE}"/>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b="4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8D8E18-1278-5D42-9404-BD6098AED687}"/>
              </a:ext>
            </a:extLst>
          </p:cNvPr>
          <p:cNvSpPr>
            <a:spLocks noGrp="1"/>
          </p:cNvSpPr>
          <p:nvPr>
            <p:ph type="title"/>
          </p:nvPr>
        </p:nvSpPr>
        <p:spPr>
          <a:xfrm>
            <a:off x="1141413" y="609600"/>
            <a:ext cx="9905998" cy="1905000"/>
          </a:xfrm>
        </p:spPr>
        <p:txBody>
          <a:bodyPr>
            <a:normAutofit/>
          </a:bodyPr>
          <a:lstStyle/>
          <a:p>
            <a:r>
              <a:rPr lang="en-US" dirty="0"/>
              <a:t>Ansible Vault</a:t>
            </a:r>
          </a:p>
        </p:txBody>
      </p:sp>
      <p:sp>
        <p:nvSpPr>
          <p:cNvPr id="3" name="Content Placeholder 2">
            <a:extLst>
              <a:ext uri="{FF2B5EF4-FFF2-40B4-BE49-F238E27FC236}">
                <a16:creationId xmlns:a16="http://schemas.microsoft.com/office/drawing/2014/main" id="{0C8CBBC0-3532-F648-AF50-B0639C63B0FF}"/>
              </a:ext>
            </a:extLst>
          </p:cNvPr>
          <p:cNvSpPr>
            <a:spLocks noGrp="1"/>
          </p:cNvSpPr>
          <p:nvPr>
            <p:ph idx="1"/>
          </p:nvPr>
        </p:nvSpPr>
        <p:spPr>
          <a:xfrm>
            <a:off x="1141413" y="2666999"/>
            <a:ext cx="9905998" cy="3124201"/>
          </a:xfrm>
        </p:spPr>
        <p:txBody>
          <a:bodyPr>
            <a:normAutofit/>
          </a:bodyPr>
          <a:lstStyle/>
          <a:p>
            <a:r>
              <a:rPr lang="en-US" dirty="0">
                <a:effectLst/>
              </a:rPr>
              <a:t>Ansible Vault encrypts variables and files so you can protect sensitive content such as passwords or keys rather than leaving it visible as plaintext in playbooks or roles</a:t>
            </a:r>
          </a:p>
          <a:p>
            <a:r>
              <a:rPr lang="en-US" dirty="0">
                <a:effectLst/>
              </a:rPr>
              <a:t>To use Ansible Vault you need one or more passwords to encrypt and decrypt content</a:t>
            </a:r>
            <a:endParaRPr lang="en-US" dirty="0"/>
          </a:p>
        </p:txBody>
      </p:sp>
      <p:sp>
        <p:nvSpPr>
          <p:cNvPr id="4" name="Rectangle 3">
            <a:extLst>
              <a:ext uri="{FF2B5EF4-FFF2-40B4-BE49-F238E27FC236}">
                <a16:creationId xmlns:a16="http://schemas.microsoft.com/office/drawing/2014/main" id="{F81BDC5C-F65D-9749-950F-F962F408E882}"/>
              </a:ext>
            </a:extLst>
          </p:cNvPr>
          <p:cNvSpPr/>
          <p:nvPr/>
        </p:nvSpPr>
        <p:spPr>
          <a:xfrm>
            <a:off x="4263971" y="6259902"/>
            <a:ext cx="3657836" cy="230832"/>
          </a:xfrm>
          <a:prstGeom prst="rect">
            <a:avLst/>
          </a:prstGeom>
        </p:spPr>
        <p:txBody>
          <a:bodyPr wrap="square">
            <a:spAutoFit/>
          </a:bodyPr>
          <a:lstStyle/>
          <a:p>
            <a:pPr>
              <a:spcAft>
                <a:spcPts val="600"/>
              </a:spcAft>
            </a:pPr>
            <a:r>
              <a:rPr lang="en-US" sz="900" dirty="0"/>
              <a:t>https://</a:t>
            </a:r>
            <a:r>
              <a:rPr lang="en-US" sz="900" dirty="0" err="1"/>
              <a:t>docs.ansible.com</a:t>
            </a:r>
            <a:r>
              <a:rPr lang="en-US" sz="900" dirty="0"/>
              <a:t>/ansible/latest/</a:t>
            </a:r>
            <a:r>
              <a:rPr lang="en-US" sz="900" dirty="0" err="1"/>
              <a:t>user_guide</a:t>
            </a:r>
            <a:r>
              <a:rPr lang="en-US" sz="900" dirty="0"/>
              <a:t>/</a:t>
            </a:r>
            <a:r>
              <a:rPr lang="en-US" sz="900" dirty="0" err="1"/>
              <a:t>vault.html</a:t>
            </a:r>
            <a:endParaRPr lang="en-US" sz="900"/>
          </a:p>
        </p:txBody>
      </p:sp>
    </p:spTree>
    <p:extLst>
      <p:ext uri="{BB962C8B-B14F-4D97-AF65-F5344CB8AC3E}">
        <p14:creationId xmlns:p14="http://schemas.microsoft.com/office/powerpoint/2010/main" val="28410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5604" name="Picture 4" descr="Life in a Cold War missile silo: free lecture at the Relic Room">
            <a:extLst>
              <a:ext uri="{FF2B5EF4-FFF2-40B4-BE49-F238E27FC236}">
                <a16:creationId xmlns:a16="http://schemas.microsoft.com/office/drawing/2014/main" id="{B3C9AF14-1D68-4F48-93D6-EB0D02672E83}"/>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b="154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9CC4F0-9616-FD45-9D9C-2DA4D201FBD6}"/>
              </a:ext>
            </a:extLst>
          </p:cNvPr>
          <p:cNvSpPr>
            <a:spLocks noGrp="1"/>
          </p:cNvSpPr>
          <p:nvPr>
            <p:ph type="title"/>
          </p:nvPr>
        </p:nvSpPr>
        <p:spPr>
          <a:xfrm>
            <a:off x="1141413" y="609600"/>
            <a:ext cx="9905998" cy="1905000"/>
          </a:xfrm>
        </p:spPr>
        <p:txBody>
          <a:bodyPr>
            <a:normAutofit/>
          </a:bodyPr>
          <a:lstStyle/>
          <a:p>
            <a:r>
              <a:rPr lang="en-US" dirty="0"/>
              <a:t>Ansible Vault - Configuration</a:t>
            </a:r>
          </a:p>
        </p:txBody>
      </p:sp>
      <p:sp>
        <p:nvSpPr>
          <p:cNvPr id="3" name="Content Placeholder 2">
            <a:extLst>
              <a:ext uri="{FF2B5EF4-FFF2-40B4-BE49-F238E27FC236}">
                <a16:creationId xmlns:a16="http://schemas.microsoft.com/office/drawing/2014/main" id="{944FFBC6-E2E7-D34E-BE92-19D0A540D5A3}"/>
              </a:ext>
            </a:extLst>
          </p:cNvPr>
          <p:cNvSpPr>
            <a:spLocks noGrp="1"/>
          </p:cNvSpPr>
          <p:nvPr>
            <p:ph idx="1"/>
          </p:nvPr>
        </p:nvSpPr>
        <p:spPr>
          <a:xfrm>
            <a:off x="1141413" y="2666999"/>
            <a:ext cx="9905998" cy="3124201"/>
          </a:xfrm>
        </p:spPr>
        <p:txBody>
          <a:bodyPr>
            <a:normAutofit/>
          </a:bodyPr>
          <a:lstStyle/>
          <a:p>
            <a:r>
              <a:rPr lang="en-US" dirty="0"/>
              <a:t>Add stuff here to show how to create, store and use vault</a:t>
            </a:r>
          </a:p>
          <a:p>
            <a:r>
              <a:rPr lang="en-US" dirty="0"/>
              <a:t>Show the config in the lab</a:t>
            </a:r>
          </a:p>
        </p:txBody>
      </p:sp>
    </p:spTree>
    <p:extLst>
      <p:ext uri="{BB962C8B-B14F-4D97-AF65-F5344CB8AC3E}">
        <p14:creationId xmlns:p14="http://schemas.microsoft.com/office/powerpoint/2010/main" val="1167499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F371-F720-EE4D-88AC-1825BA967502}"/>
              </a:ext>
            </a:extLst>
          </p:cNvPr>
          <p:cNvSpPr>
            <a:spLocks noGrp="1"/>
          </p:cNvSpPr>
          <p:nvPr>
            <p:ph type="title"/>
          </p:nvPr>
        </p:nvSpPr>
        <p:spPr/>
        <p:txBody>
          <a:bodyPr/>
          <a:lstStyle/>
          <a:p>
            <a:r>
              <a:rPr lang="en-US" dirty="0"/>
              <a:t>VAULT: Example</a:t>
            </a:r>
          </a:p>
        </p:txBody>
      </p:sp>
      <p:sp>
        <p:nvSpPr>
          <p:cNvPr id="6" name="Content Placeholder 2">
            <a:extLst>
              <a:ext uri="{FF2B5EF4-FFF2-40B4-BE49-F238E27FC236}">
                <a16:creationId xmlns:a16="http://schemas.microsoft.com/office/drawing/2014/main" id="{6EE075A5-7DC4-0E4C-87E1-592CA7B1FA87}"/>
              </a:ext>
            </a:extLst>
          </p:cNvPr>
          <p:cNvSpPr txBox="1">
            <a:spLocks/>
          </p:cNvSpPr>
          <p:nvPr/>
        </p:nvSpPr>
        <p:spPr>
          <a:xfrm>
            <a:off x="1295292" y="2393576"/>
            <a:ext cx="9595194" cy="2357718"/>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cap="none" dirty="0">
                <a:solidFill>
                  <a:srgbClr val="FFFF00"/>
                </a:solidFill>
                <a:latin typeface="Courier" pitchFamily="2" charset="0"/>
              </a:rPr>
              <a:t>- name: Encrypt the </a:t>
            </a:r>
            <a:r>
              <a:rPr lang="en-US" sz="1200" cap="none" dirty="0" err="1">
                <a:solidFill>
                  <a:srgbClr val="FFFF00"/>
                </a:solidFill>
                <a:latin typeface="Courier" pitchFamily="2" charset="0"/>
              </a:rPr>
              <a:t>ssh</a:t>
            </a:r>
            <a:r>
              <a:rPr lang="en-US" sz="1200" cap="none" dirty="0">
                <a:solidFill>
                  <a:srgbClr val="FFFF00"/>
                </a:solidFill>
                <a:latin typeface="Courier" pitchFamily="2" charset="0"/>
              </a:rPr>
              <a:t> private key</a:t>
            </a:r>
          </a:p>
          <a:p>
            <a:pPr marL="0" indent="0">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local_action</a:t>
            </a:r>
            <a:r>
              <a:rPr lang="en-US" sz="1200" cap="none" dirty="0">
                <a:solidFill>
                  <a:srgbClr val="FFFF00"/>
                </a:solidFill>
                <a:latin typeface="Courier" pitchFamily="2" charset="0"/>
              </a:rPr>
              <a:t>: " shell ansible-vault encrypt --vault-password-file ~/.</a:t>
            </a:r>
            <a:r>
              <a:rPr lang="en-US" sz="1200" cap="none" dirty="0" err="1">
                <a:solidFill>
                  <a:srgbClr val="FFFF00"/>
                </a:solidFill>
                <a:latin typeface="Courier" pitchFamily="2" charset="0"/>
              </a:rPr>
              <a:t>vault_pass.txt</a:t>
            </a:r>
            <a:r>
              <a:rPr lang="en-US" sz="1200" cap="none" dirty="0">
                <a:solidFill>
                  <a:srgbClr val="FFFF00"/>
                </a:solidFill>
                <a:latin typeface="Courier" pitchFamily="2" charset="0"/>
              </a:rPr>
              <a:t> ../files/admin"</a:t>
            </a:r>
          </a:p>
          <a:p>
            <a:pPr marL="0" indent="0">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delegate_to</a:t>
            </a:r>
            <a:r>
              <a:rPr lang="en-US" sz="1200" cap="none" dirty="0">
                <a:solidFill>
                  <a:srgbClr val="FFFF00"/>
                </a:solidFill>
                <a:latin typeface="Courier" pitchFamily="2" charset="0"/>
              </a:rPr>
              <a:t>: localhost</a:t>
            </a:r>
          </a:p>
          <a:p>
            <a:pPr marL="0" indent="0">
              <a:buNone/>
            </a:pPr>
            <a:r>
              <a:rPr lang="en-US" sz="1200" cap="none" dirty="0">
                <a:solidFill>
                  <a:srgbClr val="FFFF00"/>
                </a:solidFill>
                <a:latin typeface="Courier" pitchFamily="2" charset="0"/>
              </a:rPr>
              <a:t>  become: no</a:t>
            </a:r>
          </a:p>
          <a:p>
            <a:pPr marL="0" indent="0">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no_log</a:t>
            </a:r>
            <a:r>
              <a:rPr lang="en-US" sz="1200" cap="none" dirty="0">
                <a:solidFill>
                  <a:srgbClr val="FFFF00"/>
                </a:solidFill>
                <a:latin typeface="Courier" pitchFamily="2" charset="0"/>
              </a:rPr>
              <a:t>: true</a:t>
            </a:r>
          </a:p>
        </p:txBody>
      </p:sp>
    </p:spTree>
    <p:extLst>
      <p:ext uri="{BB962C8B-B14F-4D97-AF65-F5344CB8AC3E}">
        <p14:creationId xmlns:p14="http://schemas.microsoft.com/office/powerpoint/2010/main" val="1743844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30" name="Picture 6" descr="A Brief History of Time Book Summary by Stephen Hawking">
            <a:extLst>
              <a:ext uri="{FF2B5EF4-FFF2-40B4-BE49-F238E27FC236}">
                <a16:creationId xmlns:a16="http://schemas.microsoft.com/office/drawing/2014/main" id="{FFEC2EEE-EFFD-6344-A00F-2C593E149A31}"/>
              </a:ext>
            </a:extLst>
          </p:cNvPr>
          <p:cNvPicPr>
            <a:picLocks noChangeAspect="1" noChangeArrowheads="1"/>
          </p:cNvPicPr>
          <p:nvPr/>
        </p:nvPicPr>
        <p:blipFill rotWithShape="1">
          <a:blip r:embed="rId3">
            <a:alphaModFix amt="35000"/>
            <a:grayscl/>
            <a:extLst>
              <a:ext uri="{28A0092B-C50C-407E-A947-70E740481C1C}">
                <a14:useLocalDpi xmlns:a14="http://schemas.microsoft.com/office/drawing/2010/main" val="0"/>
              </a:ext>
            </a:extLst>
          </a:blip>
          <a:srcRect t="55074" b="287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420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6" name="Picture 2" descr="The Admiralty - Fuller's Pub and Restaurant in Trafalgar Square">
            <a:extLst>
              <a:ext uri="{FF2B5EF4-FFF2-40B4-BE49-F238E27FC236}">
                <a16:creationId xmlns:a16="http://schemas.microsoft.com/office/drawing/2014/main" id="{88630D80-4145-B847-A39A-F5A969C59872}"/>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99C9F26-F5BB-0844-8CAB-5A9F1F42F505}"/>
              </a:ext>
            </a:extLst>
          </p:cNvPr>
          <p:cNvSpPr>
            <a:spLocks noGrp="1"/>
          </p:cNvSpPr>
          <p:nvPr>
            <p:ph type="title"/>
          </p:nvPr>
        </p:nvSpPr>
        <p:spPr>
          <a:xfrm>
            <a:off x="1141413" y="609600"/>
            <a:ext cx="9905998" cy="1905000"/>
          </a:xfrm>
        </p:spPr>
        <p:txBody>
          <a:bodyPr>
            <a:normAutofit/>
          </a:bodyPr>
          <a:lstStyle/>
          <a:p>
            <a:r>
              <a:rPr lang="en-US" dirty="0"/>
              <a:t>Responding to your environment</a:t>
            </a:r>
          </a:p>
        </p:txBody>
      </p:sp>
      <p:sp>
        <p:nvSpPr>
          <p:cNvPr id="3" name="Content Placeholder 2">
            <a:extLst>
              <a:ext uri="{FF2B5EF4-FFF2-40B4-BE49-F238E27FC236}">
                <a16:creationId xmlns:a16="http://schemas.microsoft.com/office/drawing/2014/main" id="{00A2B5D8-6920-A947-8C80-B60A0557FF2F}"/>
              </a:ext>
            </a:extLst>
          </p:cNvPr>
          <p:cNvSpPr>
            <a:spLocks noGrp="1"/>
          </p:cNvSpPr>
          <p:nvPr>
            <p:ph idx="1"/>
          </p:nvPr>
        </p:nvSpPr>
        <p:spPr>
          <a:xfrm>
            <a:off x="1141413" y="2666999"/>
            <a:ext cx="9905998" cy="3124201"/>
          </a:xfrm>
        </p:spPr>
        <p:txBody>
          <a:bodyPr>
            <a:normAutofit/>
          </a:bodyPr>
          <a:lstStyle/>
          <a:p>
            <a:r>
              <a:rPr lang="en-US" dirty="0"/>
              <a:t>Facts, vars and conditionals</a:t>
            </a:r>
          </a:p>
          <a:p>
            <a:r>
              <a:rPr lang="en-US" dirty="0"/>
              <a:t>Where Ansible approaches being a language and not a tool</a:t>
            </a:r>
          </a:p>
        </p:txBody>
      </p:sp>
    </p:spTree>
    <p:extLst>
      <p:ext uri="{BB962C8B-B14F-4D97-AF65-F5344CB8AC3E}">
        <p14:creationId xmlns:p14="http://schemas.microsoft.com/office/powerpoint/2010/main" val="1624341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3880-C5FB-E64D-B141-63B92B41F2FC}"/>
              </a:ext>
            </a:extLst>
          </p:cNvPr>
          <p:cNvSpPr>
            <a:spLocks noGrp="1"/>
          </p:cNvSpPr>
          <p:nvPr>
            <p:ph type="title"/>
          </p:nvPr>
        </p:nvSpPr>
        <p:spPr>
          <a:xfrm>
            <a:off x="875142" y="1764334"/>
            <a:ext cx="6150510" cy="99727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Variables</a:t>
            </a:r>
          </a:p>
        </p:txBody>
      </p:sp>
      <p:pic>
        <p:nvPicPr>
          <p:cNvPr id="5122" name="Picture 2" descr="Angle,Text,Symbol PNG Clipart - Royalty Free SVG / PNG">
            <a:extLst>
              <a:ext uri="{FF2B5EF4-FFF2-40B4-BE49-F238E27FC236}">
                <a16:creationId xmlns:a16="http://schemas.microsoft.com/office/drawing/2014/main" id="{38265C63-BFE6-4B4D-896F-3D1D7F7667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9131" y="1764334"/>
            <a:ext cx="3416888" cy="3416888"/>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526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B538-8C3B-9944-9C1C-E1CD69C1BC46}"/>
              </a:ext>
            </a:extLst>
          </p:cNvPr>
          <p:cNvSpPr>
            <a:spLocks noGrp="1"/>
          </p:cNvSpPr>
          <p:nvPr>
            <p:ph type="title"/>
          </p:nvPr>
        </p:nvSpPr>
        <p:spPr/>
        <p:txBody>
          <a:bodyPr/>
          <a:lstStyle/>
          <a:p>
            <a:r>
              <a:rPr lang="en-US" dirty="0"/>
              <a:t>Vars: description</a:t>
            </a:r>
          </a:p>
        </p:txBody>
      </p:sp>
      <p:sp>
        <p:nvSpPr>
          <p:cNvPr id="3" name="Content Placeholder 2">
            <a:extLst>
              <a:ext uri="{FF2B5EF4-FFF2-40B4-BE49-F238E27FC236}">
                <a16:creationId xmlns:a16="http://schemas.microsoft.com/office/drawing/2014/main" id="{74D614DD-2C6F-3E45-AC45-51FA17535945}"/>
              </a:ext>
            </a:extLst>
          </p:cNvPr>
          <p:cNvSpPr>
            <a:spLocks noGrp="1"/>
          </p:cNvSpPr>
          <p:nvPr>
            <p:ph idx="1"/>
          </p:nvPr>
        </p:nvSpPr>
        <p:spPr/>
        <p:txBody>
          <a:bodyPr>
            <a:normAutofit fontScale="92500" lnSpcReduction="20000"/>
          </a:bodyPr>
          <a:lstStyle/>
          <a:p>
            <a:r>
              <a:rPr lang="en-US" dirty="0">
                <a:effectLst/>
              </a:rPr>
              <a:t>Ansible uses variables to manage differences between systems</a:t>
            </a:r>
          </a:p>
          <a:p>
            <a:r>
              <a:rPr lang="en-US" dirty="0">
                <a:effectLst/>
              </a:rPr>
              <a:t>With Ansible, you can execute tasks and playbooks on multiple different systems with a single command</a:t>
            </a:r>
          </a:p>
          <a:p>
            <a:r>
              <a:rPr lang="en-US" dirty="0">
                <a:effectLst/>
              </a:rPr>
              <a:t>To represent the variations among those different systems, you can create variables with standard YAML syntax, including lists and dictionaries</a:t>
            </a:r>
          </a:p>
          <a:p>
            <a:r>
              <a:rPr lang="en-US" dirty="0">
                <a:effectLst/>
              </a:rPr>
              <a:t>You can define these variables in your playbooks, in your inventory, in re-usable files or roles, or at the command line</a:t>
            </a:r>
          </a:p>
          <a:p>
            <a:r>
              <a:rPr lang="en-US" dirty="0">
                <a:effectLst/>
              </a:rPr>
              <a:t>You can also create variables during a playbook run by registering the return value or values of a task as a new variable</a:t>
            </a:r>
          </a:p>
          <a:p>
            <a:r>
              <a:rPr lang="en-US" dirty="0">
                <a:effectLst/>
              </a:rPr>
              <a:t>After you create variables, either by defining them in a file, passing them at the command line, or registering the return value or values of a task as a new variable, you can use those variables in module arguments, in conditionals, in templates, and in loops</a:t>
            </a:r>
          </a:p>
          <a:p>
            <a:endParaRPr lang="en-US" dirty="0"/>
          </a:p>
        </p:txBody>
      </p:sp>
      <p:sp>
        <p:nvSpPr>
          <p:cNvPr id="4" name="Rectangle 3">
            <a:extLst>
              <a:ext uri="{FF2B5EF4-FFF2-40B4-BE49-F238E27FC236}">
                <a16:creationId xmlns:a16="http://schemas.microsoft.com/office/drawing/2014/main" id="{FE55D292-208E-F545-B2F3-5BAA717A971C}"/>
              </a:ext>
            </a:extLst>
          </p:cNvPr>
          <p:cNvSpPr/>
          <p:nvPr/>
        </p:nvSpPr>
        <p:spPr>
          <a:xfrm>
            <a:off x="373167" y="6248400"/>
            <a:ext cx="5079050" cy="246221"/>
          </a:xfrm>
          <a:prstGeom prst="rect">
            <a:avLst/>
          </a:prstGeom>
        </p:spPr>
        <p:txBody>
          <a:bodyPr wrap="square">
            <a:spAutoFit/>
          </a:bodyPr>
          <a:lstStyle/>
          <a:p>
            <a:r>
              <a:rPr lang="en-US" sz="1000" dirty="0"/>
              <a:t>https://</a:t>
            </a:r>
            <a:r>
              <a:rPr lang="en-US" sz="1000" dirty="0" err="1"/>
              <a:t>docs.ansible.com</a:t>
            </a:r>
            <a:r>
              <a:rPr lang="en-US" sz="1000" dirty="0"/>
              <a:t>/ansible/latest/</a:t>
            </a:r>
            <a:r>
              <a:rPr lang="en-US" sz="1000" dirty="0" err="1"/>
              <a:t>user_guide</a:t>
            </a:r>
            <a:r>
              <a:rPr lang="en-US" sz="1000" dirty="0"/>
              <a:t>/</a:t>
            </a:r>
            <a:r>
              <a:rPr lang="en-US" sz="1000" dirty="0" err="1"/>
              <a:t>playbooks_variables.html</a:t>
            </a:r>
            <a:endParaRPr lang="en-US" sz="1000" dirty="0"/>
          </a:p>
        </p:txBody>
      </p:sp>
      <p:sp>
        <p:nvSpPr>
          <p:cNvPr id="5" name="Rectangle 4">
            <a:extLst>
              <a:ext uri="{FF2B5EF4-FFF2-40B4-BE49-F238E27FC236}">
                <a16:creationId xmlns:a16="http://schemas.microsoft.com/office/drawing/2014/main" id="{197A6A98-09BE-7140-93C0-0AB0AF4B28E0}"/>
              </a:ext>
            </a:extLst>
          </p:cNvPr>
          <p:cNvSpPr/>
          <p:nvPr/>
        </p:nvSpPr>
        <p:spPr>
          <a:xfrm>
            <a:off x="7813258" y="6248400"/>
            <a:ext cx="2991525" cy="246221"/>
          </a:xfrm>
          <a:prstGeom prst="rect">
            <a:avLst/>
          </a:prstGeom>
        </p:spPr>
        <p:txBody>
          <a:bodyPr wrap="none">
            <a:spAutoFit/>
          </a:bodyPr>
          <a:lstStyle/>
          <a:p>
            <a:r>
              <a:rPr lang="en-US" sz="1000" dirty="0"/>
              <a:t>https://</a:t>
            </a:r>
            <a:r>
              <a:rPr lang="en-US" sz="1000" dirty="0" err="1"/>
              <a:t>github.com</a:t>
            </a:r>
            <a:r>
              <a:rPr lang="en-US" sz="1000" dirty="0"/>
              <a:t>/ansible/ansible-examples</a:t>
            </a:r>
          </a:p>
        </p:txBody>
      </p:sp>
    </p:spTree>
    <p:extLst>
      <p:ext uri="{BB962C8B-B14F-4D97-AF65-F5344CB8AC3E}">
        <p14:creationId xmlns:p14="http://schemas.microsoft.com/office/powerpoint/2010/main" val="1218913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076" name="Picture 4" descr="Shakespeare Wrote Three of His Famous Tragedies During Turbulent Times -  Biography">
            <a:extLst>
              <a:ext uri="{FF2B5EF4-FFF2-40B4-BE49-F238E27FC236}">
                <a16:creationId xmlns:a16="http://schemas.microsoft.com/office/drawing/2014/main" id="{84207CE9-9C2F-6043-B7F7-73B76056CB5D}"/>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2000" b="417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99D519-AE5E-684C-AB2C-BBF165A298B9}"/>
              </a:ext>
            </a:extLst>
          </p:cNvPr>
          <p:cNvSpPr>
            <a:spLocks noGrp="1"/>
          </p:cNvSpPr>
          <p:nvPr>
            <p:ph type="title"/>
          </p:nvPr>
        </p:nvSpPr>
        <p:spPr>
          <a:xfrm>
            <a:off x="1141413" y="609600"/>
            <a:ext cx="9905998" cy="1905000"/>
          </a:xfrm>
        </p:spPr>
        <p:txBody>
          <a:bodyPr>
            <a:normAutofit/>
          </a:bodyPr>
          <a:lstStyle/>
          <a:p>
            <a:r>
              <a:rPr lang="en-US" dirty="0"/>
              <a:t>Vars: What’s in a name…</a:t>
            </a:r>
          </a:p>
        </p:txBody>
      </p:sp>
      <p:sp>
        <p:nvSpPr>
          <p:cNvPr id="3" name="Content Placeholder 2">
            <a:extLst>
              <a:ext uri="{FF2B5EF4-FFF2-40B4-BE49-F238E27FC236}">
                <a16:creationId xmlns:a16="http://schemas.microsoft.com/office/drawing/2014/main" id="{6D5DD55C-0F6F-2A49-B791-CF65A8E877EF}"/>
              </a:ext>
            </a:extLst>
          </p:cNvPr>
          <p:cNvSpPr>
            <a:spLocks noGrp="1"/>
          </p:cNvSpPr>
          <p:nvPr>
            <p:ph idx="1"/>
          </p:nvPr>
        </p:nvSpPr>
        <p:spPr>
          <a:xfrm>
            <a:off x="1141413" y="2666999"/>
            <a:ext cx="9905998" cy="3124201"/>
          </a:xfrm>
        </p:spPr>
        <p:txBody>
          <a:bodyPr>
            <a:normAutofit/>
          </a:bodyPr>
          <a:lstStyle/>
          <a:p>
            <a:r>
              <a:rPr lang="en-US" dirty="0">
                <a:effectLst/>
              </a:rPr>
              <a:t>Not all strings are valid Ansible variable names</a:t>
            </a:r>
          </a:p>
          <a:p>
            <a:r>
              <a:rPr lang="en-US" dirty="0">
                <a:effectLst/>
              </a:rPr>
              <a:t>A variable name can only include letters, numbers, and underscores</a:t>
            </a:r>
          </a:p>
          <a:p>
            <a:r>
              <a:rPr lang="en-US" dirty="0">
                <a:effectLst/>
              </a:rPr>
              <a:t>Python keywords or playbook keywords are not valid variable names</a:t>
            </a:r>
          </a:p>
          <a:p>
            <a:r>
              <a:rPr lang="en-US" dirty="0">
                <a:effectLst/>
              </a:rPr>
              <a:t>A variable name cannot begin with a number</a:t>
            </a:r>
          </a:p>
          <a:p>
            <a:r>
              <a:rPr lang="en-US" dirty="0">
                <a:effectLst/>
              </a:rPr>
              <a:t>Variable names can begin with an underscore</a:t>
            </a:r>
          </a:p>
          <a:p>
            <a:pPr lvl="1"/>
            <a:r>
              <a:rPr lang="en-US" dirty="0">
                <a:effectLst/>
              </a:rPr>
              <a:t>These are NOT private or “local” variables, do not treat them as such</a:t>
            </a:r>
            <a:endParaRPr lang="en-US" dirty="0"/>
          </a:p>
        </p:txBody>
      </p:sp>
      <p:sp>
        <p:nvSpPr>
          <p:cNvPr id="4" name="Rectangle 3">
            <a:extLst>
              <a:ext uri="{FF2B5EF4-FFF2-40B4-BE49-F238E27FC236}">
                <a16:creationId xmlns:a16="http://schemas.microsoft.com/office/drawing/2014/main" id="{CD491C8E-1EA4-1743-B1FA-C973BD467E9E}"/>
              </a:ext>
            </a:extLst>
          </p:cNvPr>
          <p:cNvSpPr/>
          <p:nvPr/>
        </p:nvSpPr>
        <p:spPr>
          <a:xfrm>
            <a:off x="287704" y="6248400"/>
            <a:ext cx="4429570" cy="246221"/>
          </a:xfrm>
          <a:prstGeom prst="rect">
            <a:avLst/>
          </a:prstGeom>
        </p:spPr>
        <p:txBody>
          <a:bodyPr wrap="square">
            <a:spAutoFit/>
          </a:bodyPr>
          <a:lstStyle/>
          <a:p>
            <a:pPr>
              <a:spcAft>
                <a:spcPts val="600"/>
              </a:spcAft>
            </a:pPr>
            <a:r>
              <a:rPr lang="en-US" sz="1000"/>
              <a:t>https://docs.python.org/3/reference/lexical_analysis.html#keywords</a:t>
            </a:r>
          </a:p>
        </p:txBody>
      </p:sp>
      <p:sp>
        <p:nvSpPr>
          <p:cNvPr id="5" name="Rectangle 4">
            <a:extLst>
              <a:ext uri="{FF2B5EF4-FFF2-40B4-BE49-F238E27FC236}">
                <a16:creationId xmlns:a16="http://schemas.microsoft.com/office/drawing/2014/main" id="{20CE3485-6E11-7D41-9E66-604440D30404}"/>
              </a:ext>
            </a:extLst>
          </p:cNvPr>
          <p:cNvSpPr/>
          <p:nvPr/>
        </p:nvSpPr>
        <p:spPr>
          <a:xfrm>
            <a:off x="5013533" y="6248400"/>
            <a:ext cx="7095858" cy="246221"/>
          </a:xfrm>
          <a:prstGeom prst="rect">
            <a:avLst/>
          </a:prstGeom>
        </p:spPr>
        <p:txBody>
          <a:bodyPr wrap="square">
            <a:spAutoFit/>
          </a:bodyPr>
          <a:lstStyle/>
          <a:p>
            <a:pPr>
              <a:spcAft>
                <a:spcPts val="600"/>
              </a:spcAft>
            </a:pPr>
            <a:r>
              <a:rPr lang="en-US" sz="1000"/>
              <a:t>https://docs.ansible.com/ansible/latest/reference_appendices/playbooks_keywords.html#playbook-keywords</a:t>
            </a:r>
          </a:p>
        </p:txBody>
      </p:sp>
    </p:spTree>
    <p:extLst>
      <p:ext uri="{BB962C8B-B14F-4D97-AF65-F5344CB8AC3E}">
        <p14:creationId xmlns:p14="http://schemas.microsoft.com/office/powerpoint/2010/main" val="2929449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146" name="Picture 2" descr="The Contractor and the Jet Setter – FIRST DATE, WORST DATE EVER!">
            <a:extLst>
              <a:ext uri="{FF2B5EF4-FFF2-40B4-BE49-F238E27FC236}">
                <a16:creationId xmlns:a16="http://schemas.microsoft.com/office/drawing/2014/main" id="{B84B4D3D-0CA1-C240-A1F8-719556F707C3}"/>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19113" b="58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8B38A-7C54-5543-8E88-DBA41F0534D0}"/>
              </a:ext>
            </a:extLst>
          </p:cNvPr>
          <p:cNvSpPr>
            <a:spLocks noGrp="1"/>
          </p:cNvSpPr>
          <p:nvPr>
            <p:ph type="title"/>
          </p:nvPr>
        </p:nvSpPr>
        <p:spPr>
          <a:xfrm>
            <a:off x="1141413" y="609600"/>
            <a:ext cx="9905998" cy="1905000"/>
          </a:xfrm>
        </p:spPr>
        <p:txBody>
          <a:bodyPr>
            <a:normAutofit/>
          </a:bodyPr>
          <a:lstStyle/>
          <a:p>
            <a:r>
              <a:rPr lang="en-US" dirty="0"/>
              <a:t>Vars: setters and getters</a:t>
            </a:r>
          </a:p>
        </p:txBody>
      </p:sp>
      <p:sp>
        <p:nvSpPr>
          <p:cNvPr id="3" name="Content Placeholder 2">
            <a:extLst>
              <a:ext uri="{FF2B5EF4-FFF2-40B4-BE49-F238E27FC236}">
                <a16:creationId xmlns:a16="http://schemas.microsoft.com/office/drawing/2014/main" id="{6AFB1261-6817-7D48-B6E6-A20EB061FBF7}"/>
              </a:ext>
            </a:extLst>
          </p:cNvPr>
          <p:cNvSpPr>
            <a:spLocks noGrp="1"/>
          </p:cNvSpPr>
          <p:nvPr>
            <p:ph idx="1"/>
          </p:nvPr>
        </p:nvSpPr>
        <p:spPr>
          <a:xfrm>
            <a:off x="1141413" y="2666999"/>
            <a:ext cx="9905998" cy="3124201"/>
          </a:xfrm>
        </p:spPr>
        <p:txBody>
          <a:bodyPr>
            <a:normAutofit/>
          </a:bodyPr>
          <a:lstStyle/>
          <a:p>
            <a:r>
              <a:rPr lang="en-US" dirty="0"/>
              <a:t>Set simple variables in YAML using the syntax  ‘</a:t>
            </a:r>
            <a:r>
              <a:rPr lang="en-US" dirty="0">
                <a:latin typeface="Courier" pitchFamily="2" charset="0"/>
              </a:rPr>
              <a:t>var: foo’</a:t>
            </a:r>
          </a:p>
          <a:p>
            <a:r>
              <a:rPr lang="en-US" dirty="0"/>
              <a:t>Access using the Jinja2 syntax, as in </a:t>
            </a:r>
            <a:r>
              <a:rPr lang="en-US" dirty="0">
                <a:latin typeface="Courier" pitchFamily="2" charset="0"/>
              </a:rPr>
              <a:t>{{ var }}</a:t>
            </a:r>
          </a:p>
        </p:txBody>
      </p:sp>
    </p:spTree>
    <p:extLst>
      <p:ext uri="{BB962C8B-B14F-4D97-AF65-F5344CB8AC3E}">
        <p14:creationId xmlns:p14="http://schemas.microsoft.com/office/powerpoint/2010/main" val="4261798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F371-F720-EE4D-88AC-1825BA967502}"/>
              </a:ext>
            </a:extLst>
          </p:cNvPr>
          <p:cNvSpPr>
            <a:spLocks noGrp="1"/>
          </p:cNvSpPr>
          <p:nvPr>
            <p:ph type="title"/>
          </p:nvPr>
        </p:nvSpPr>
        <p:spPr/>
        <p:txBody>
          <a:bodyPr/>
          <a:lstStyle/>
          <a:p>
            <a:r>
              <a:rPr lang="en-US" dirty="0"/>
              <a:t>Vars: simple example</a:t>
            </a:r>
          </a:p>
        </p:txBody>
      </p:sp>
      <p:sp>
        <p:nvSpPr>
          <p:cNvPr id="6" name="Content Placeholder 2">
            <a:extLst>
              <a:ext uri="{FF2B5EF4-FFF2-40B4-BE49-F238E27FC236}">
                <a16:creationId xmlns:a16="http://schemas.microsoft.com/office/drawing/2014/main" id="{6EE075A5-7DC4-0E4C-87E1-592CA7B1FA87}"/>
              </a:ext>
            </a:extLst>
          </p:cNvPr>
          <p:cNvSpPr txBox="1">
            <a:spLocks/>
          </p:cNvSpPr>
          <p:nvPr/>
        </p:nvSpPr>
        <p:spPr>
          <a:xfrm>
            <a:off x="3349689" y="1693664"/>
            <a:ext cx="5486400" cy="4554736"/>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cap="none" dirty="0">
                <a:solidFill>
                  <a:srgbClr val="FFFF00"/>
                </a:solidFill>
                <a:latin typeface="Courier" pitchFamily="2" charset="0"/>
              </a:rPr>
              <a:t>---</a:t>
            </a:r>
          </a:p>
          <a:p>
            <a:pPr marL="0" indent="0">
              <a:buNone/>
            </a:pPr>
            <a:r>
              <a:rPr lang="en-US" sz="1200" cap="none" dirty="0">
                <a:solidFill>
                  <a:srgbClr val="FFFF00"/>
                </a:solidFill>
                <a:latin typeface="Courier" pitchFamily="2" charset="0"/>
              </a:rPr>
              <a:t>  - name: </a:t>
            </a:r>
            <a:r>
              <a:rPr lang="en-US" sz="1200" cap="none" dirty="0" err="1">
                <a:solidFill>
                  <a:srgbClr val="FFFF00"/>
                </a:solidFill>
                <a:latin typeface="Courier" pitchFamily="2" charset="0"/>
              </a:rPr>
              <a:t>simple_var</a:t>
            </a:r>
            <a:endParaRPr lang="en-US" sz="1200" cap="none" dirty="0">
              <a:solidFill>
                <a:srgbClr val="FFFF00"/>
              </a:solidFill>
              <a:latin typeface="Courier" pitchFamily="2" charset="0"/>
            </a:endParaRPr>
          </a:p>
          <a:p>
            <a:pPr marL="0" indent="0">
              <a:buNone/>
            </a:pPr>
            <a:r>
              <a:rPr lang="en-US" sz="1200" cap="none" dirty="0">
                <a:solidFill>
                  <a:srgbClr val="FFFF00"/>
                </a:solidFill>
                <a:latin typeface="Courier" pitchFamily="2" charset="0"/>
              </a:rPr>
              <a:t>    hosts: app01</a:t>
            </a:r>
          </a:p>
          <a:p>
            <a:pPr marL="0" indent="0">
              <a:buNone/>
            </a:pPr>
            <a:r>
              <a:rPr lang="en-US" sz="1200" cap="none" dirty="0">
                <a:solidFill>
                  <a:srgbClr val="FFFF00"/>
                </a:solidFill>
                <a:latin typeface="Courier" pitchFamily="2" charset="0"/>
              </a:rPr>
              <a:t>    become: yes</a:t>
            </a:r>
          </a:p>
          <a:p>
            <a:pPr marL="0" indent="0">
              <a:buNone/>
            </a:pPr>
            <a:r>
              <a:rPr lang="en-US" sz="1200" cap="none" dirty="0">
                <a:solidFill>
                  <a:srgbClr val="FFFF00"/>
                </a:solidFill>
                <a:latin typeface="Courier" pitchFamily="2" charset="0"/>
              </a:rPr>
              <a:t>    vars:</a:t>
            </a:r>
          </a:p>
          <a:p>
            <a:pPr marL="0" indent="0">
              <a:buNone/>
            </a:pPr>
            <a:r>
              <a:rPr lang="en-US" sz="1200" cap="none" dirty="0">
                <a:solidFill>
                  <a:srgbClr val="FFFF00"/>
                </a:solidFill>
                <a:latin typeface="Courier" pitchFamily="2" charset="0"/>
              </a:rPr>
              <a:t>      #set the variable</a:t>
            </a:r>
          </a:p>
          <a:p>
            <a:pPr marL="0" indent="0">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remote_install_path</a:t>
            </a:r>
            <a:r>
              <a:rPr lang="en-US" sz="1200" cap="none" dirty="0">
                <a:solidFill>
                  <a:srgbClr val="FFFF00"/>
                </a:solidFill>
                <a:latin typeface="Courier" pitchFamily="2" charset="0"/>
              </a:rPr>
              <a:t>: /opt/</a:t>
            </a:r>
            <a:r>
              <a:rPr lang="en-US" sz="1200" cap="none" dirty="0" err="1">
                <a:solidFill>
                  <a:srgbClr val="FFFF00"/>
                </a:solidFill>
                <a:latin typeface="Courier" pitchFamily="2" charset="0"/>
              </a:rPr>
              <a:t>my_app_config</a:t>
            </a:r>
            <a:endParaRPr lang="en-US" sz="1200" cap="none" dirty="0">
              <a:solidFill>
                <a:srgbClr val="FFFF00"/>
              </a:solidFill>
              <a:latin typeface="Courier" pitchFamily="2" charset="0"/>
            </a:endParaRPr>
          </a:p>
          <a:p>
            <a:pPr marL="0" indent="0">
              <a:buNone/>
            </a:pPr>
            <a:endParaRPr lang="en-US" sz="1200" cap="none" dirty="0">
              <a:solidFill>
                <a:srgbClr val="FFFF00"/>
              </a:solidFill>
              <a:latin typeface="Courier" pitchFamily="2" charset="0"/>
            </a:endParaRPr>
          </a:p>
          <a:p>
            <a:pPr marL="0" indent="0">
              <a:buNone/>
            </a:pPr>
            <a:r>
              <a:rPr lang="en-US" sz="1200" cap="none" dirty="0">
                <a:solidFill>
                  <a:srgbClr val="FFFF00"/>
                </a:solidFill>
                <a:latin typeface="Courier" pitchFamily="2" charset="0"/>
              </a:rPr>
              <a:t>    tasks:</a:t>
            </a:r>
          </a:p>
          <a:p>
            <a:pPr marL="0" indent="0">
              <a:buNone/>
            </a:pPr>
            <a:r>
              <a:rPr lang="en-US" sz="1200" cap="none" dirty="0">
                <a:solidFill>
                  <a:srgbClr val="FFFF00"/>
                </a:solidFill>
                <a:latin typeface="Courier" pitchFamily="2" charset="0"/>
              </a:rPr>
              <a:t>      - name: Return the set install path</a:t>
            </a:r>
          </a:p>
          <a:p>
            <a:pPr marL="0" indent="0">
              <a:buNone/>
            </a:pPr>
            <a:r>
              <a:rPr lang="en-US" sz="1200" cap="none" dirty="0">
                <a:solidFill>
                  <a:srgbClr val="FFFF00"/>
                </a:solidFill>
                <a:latin typeface="Courier" pitchFamily="2" charset="0"/>
              </a:rPr>
              <a:t>        debug:</a:t>
            </a:r>
          </a:p>
          <a:p>
            <a:pPr marL="0" indent="0">
              <a:buNone/>
            </a:pPr>
            <a:r>
              <a:rPr lang="en-US" sz="1200" cap="none" dirty="0">
                <a:solidFill>
                  <a:srgbClr val="FFFF00"/>
                </a:solidFill>
                <a:latin typeface="Courier" pitchFamily="2" charset="0"/>
              </a:rPr>
              <a:t>          msg: path {{ </a:t>
            </a:r>
            <a:r>
              <a:rPr lang="en-US" sz="1200" cap="none" dirty="0" err="1">
                <a:solidFill>
                  <a:srgbClr val="FFFF00"/>
                </a:solidFill>
                <a:latin typeface="Courier" pitchFamily="2" charset="0"/>
              </a:rPr>
              <a:t>remote_install_path</a:t>
            </a:r>
            <a:r>
              <a:rPr lang="en-US" sz="1200" cap="none" dirty="0">
                <a:solidFill>
                  <a:srgbClr val="FFFF00"/>
                </a:solidFill>
                <a:latin typeface="Courier" pitchFamily="2" charset="0"/>
              </a:rPr>
              <a:t> }}</a:t>
            </a:r>
          </a:p>
        </p:txBody>
      </p:sp>
    </p:spTree>
    <p:extLst>
      <p:ext uri="{BB962C8B-B14F-4D97-AF65-F5344CB8AC3E}">
        <p14:creationId xmlns:p14="http://schemas.microsoft.com/office/powerpoint/2010/main" val="2272767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170" name="Picture 2" descr="Video Lesson: Quoting and Paraphrasing - EasyBib Blog">
            <a:extLst>
              <a:ext uri="{FF2B5EF4-FFF2-40B4-BE49-F238E27FC236}">
                <a16:creationId xmlns:a16="http://schemas.microsoft.com/office/drawing/2014/main" id="{BC377B57-1584-C74D-8D12-4E26BCF7BDD5}"/>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l="23397" r="104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D8AF19-08D9-B84B-A3D7-25092AADC96F}"/>
              </a:ext>
            </a:extLst>
          </p:cNvPr>
          <p:cNvSpPr>
            <a:spLocks noGrp="1"/>
          </p:cNvSpPr>
          <p:nvPr>
            <p:ph type="title"/>
          </p:nvPr>
        </p:nvSpPr>
        <p:spPr>
          <a:xfrm>
            <a:off x="1141413" y="609600"/>
            <a:ext cx="9905998" cy="1905000"/>
          </a:xfrm>
        </p:spPr>
        <p:txBody>
          <a:bodyPr>
            <a:normAutofit/>
          </a:bodyPr>
          <a:lstStyle/>
          <a:p>
            <a:r>
              <a:rPr lang="en-US" dirty="0"/>
              <a:t>Vars: “Quoting”</a:t>
            </a:r>
          </a:p>
        </p:txBody>
      </p:sp>
      <p:sp>
        <p:nvSpPr>
          <p:cNvPr id="3" name="Content Placeholder 2">
            <a:extLst>
              <a:ext uri="{FF2B5EF4-FFF2-40B4-BE49-F238E27FC236}">
                <a16:creationId xmlns:a16="http://schemas.microsoft.com/office/drawing/2014/main" id="{CB5FC47E-AD28-FA49-B1DC-29B38FF73346}"/>
              </a:ext>
            </a:extLst>
          </p:cNvPr>
          <p:cNvSpPr>
            <a:spLocks noGrp="1"/>
          </p:cNvSpPr>
          <p:nvPr>
            <p:ph idx="1"/>
          </p:nvPr>
        </p:nvSpPr>
        <p:spPr>
          <a:xfrm>
            <a:off x="1141413" y="2666999"/>
            <a:ext cx="9905998" cy="3124201"/>
          </a:xfrm>
        </p:spPr>
        <p:txBody>
          <a:bodyPr>
            <a:normAutofit/>
          </a:bodyPr>
          <a:lstStyle/>
          <a:p>
            <a:r>
              <a:rPr lang="en-US" dirty="0">
                <a:effectLst/>
              </a:rPr>
              <a:t>If you start a value with</a:t>
            </a:r>
            <a:r>
              <a:rPr lang="en-US" dirty="0">
                <a:effectLst/>
                <a:latin typeface="Courier" pitchFamily="2" charset="0"/>
              </a:rPr>
              <a:t> {{</a:t>
            </a:r>
            <a:r>
              <a:rPr lang="en-US" dirty="0">
                <a:latin typeface="Courier" pitchFamily="2" charset="0"/>
              </a:rPr>
              <a:t> </a:t>
            </a:r>
            <a:r>
              <a:rPr lang="en-US" dirty="0">
                <a:effectLst/>
                <a:latin typeface="Courier" pitchFamily="2" charset="0"/>
              </a:rPr>
              <a:t>foo</a:t>
            </a:r>
            <a:r>
              <a:rPr lang="en-US" dirty="0">
                <a:latin typeface="Courier" pitchFamily="2" charset="0"/>
              </a:rPr>
              <a:t> </a:t>
            </a:r>
            <a:r>
              <a:rPr lang="en-US" dirty="0">
                <a:effectLst/>
                <a:latin typeface="Courier" pitchFamily="2" charset="0"/>
              </a:rPr>
              <a:t>}}, </a:t>
            </a:r>
            <a:r>
              <a:rPr lang="en-US" dirty="0">
                <a:effectLst/>
              </a:rPr>
              <a:t>you must quote the whole expression to create valid YAML syntax</a:t>
            </a:r>
          </a:p>
          <a:p>
            <a:r>
              <a:rPr lang="en-US" dirty="0">
                <a:effectLst/>
              </a:rPr>
              <a:t>If you do not quote the whole expression, the YAML parser cannot interpret the syntax - it might be a variable or it might be the start of a YAML dictionary</a:t>
            </a:r>
            <a:endParaRPr lang="en-US" dirty="0"/>
          </a:p>
        </p:txBody>
      </p:sp>
      <p:sp>
        <p:nvSpPr>
          <p:cNvPr id="4" name="Rectangle 3">
            <a:extLst>
              <a:ext uri="{FF2B5EF4-FFF2-40B4-BE49-F238E27FC236}">
                <a16:creationId xmlns:a16="http://schemas.microsoft.com/office/drawing/2014/main" id="{539E5B34-B956-8E44-9D32-C284E360E9A4}"/>
              </a:ext>
            </a:extLst>
          </p:cNvPr>
          <p:cNvSpPr/>
          <p:nvPr/>
        </p:nvSpPr>
        <p:spPr>
          <a:xfrm>
            <a:off x="3044889" y="6248400"/>
            <a:ext cx="6096000" cy="246221"/>
          </a:xfrm>
          <a:prstGeom prst="rect">
            <a:avLst/>
          </a:prstGeom>
        </p:spPr>
        <p:txBody>
          <a:bodyPr>
            <a:spAutoFit/>
          </a:bodyPr>
          <a:lstStyle/>
          <a:p>
            <a:pPr>
              <a:spcAft>
                <a:spcPts val="600"/>
              </a:spcAft>
            </a:pPr>
            <a:r>
              <a:rPr lang="en-US" sz="1000" dirty="0"/>
              <a:t>https://</a:t>
            </a:r>
            <a:r>
              <a:rPr lang="en-US" sz="1000" dirty="0" err="1"/>
              <a:t>docs.ansible.com</a:t>
            </a:r>
            <a:r>
              <a:rPr lang="en-US" sz="1000" dirty="0"/>
              <a:t>/ansible/latest/</a:t>
            </a:r>
            <a:r>
              <a:rPr lang="en-US" sz="1000" dirty="0" err="1"/>
              <a:t>reference_appendices</a:t>
            </a:r>
            <a:r>
              <a:rPr lang="en-US" sz="1000" dirty="0"/>
              <a:t>/</a:t>
            </a:r>
            <a:r>
              <a:rPr lang="en-US" sz="1000" dirty="0" err="1"/>
              <a:t>YAMLSyntax.html#yaml-syntax</a:t>
            </a:r>
            <a:endParaRPr lang="en-US" sz="1000"/>
          </a:p>
        </p:txBody>
      </p:sp>
    </p:spTree>
    <p:extLst>
      <p:ext uri="{BB962C8B-B14F-4D97-AF65-F5344CB8AC3E}">
        <p14:creationId xmlns:p14="http://schemas.microsoft.com/office/powerpoint/2010/main" val="1308447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A16C-F79B-AE4D-AB59-2DC73429B44E}"/>
              </a:ext>
            </a:extLst>
          </p:cNvPr>
          <p:cNvSpPr>
            <a:spLocks noGrp="1"/>
          </p:cNvSpPr>
          <p:nvPr>
            <p:ph type="title"/>
          </p:nvPr>
        </p:nvSpPr>
        <p:spPr>
          <a:xfrm>
            <a:off x="643192" y="609600"/>
            <a:ext cx="3643674" cy="1905000"/>
          </a:xfrm>
        </p:spPr>
        <p:txBody>
          <a:bodyPr>
            <a:normAutofit/>
          </a:bodyPr>
          <a:lstStyle/>
          <a:p>
            <a:r>
              <a:rPr lang="en-US" sz="2800"/>
              <a:t>Vars: Lists</a:t>
            </a:r>
          </a:p>
        </p:txBody>
      </p:sp>
      <p:sp>
        <p:nvSpPr>
          <p:cNvPr id="3" name="Content Placeholder 2">
            <a:extLst>
              <a:ext uri="{FF2B5EF4-FFF2-40B4-BE49-F238E27FC236}">
                <a16:creationId xmlns:a16="http://schemas.microsoft.com/office/drawing/2014/main" id="{12A93773-F56B-5D45-896E-7D83AEFAFCDE}"/>
              </a:ext>
            </a:extLst>
          </p:cNvPr>
          <p:cNvSpPr>
            <a:spLocks noGrp="1"/>
          </p:cNvSpPr>
          <p:nvPr>
            <p:ph idx="1"/>
          </p:nvPr>
        </p:nvSpPr>
        <p:spPr>
          <a:xfrm>
            <a:off x="643192" y="1974079"/>
            <a:ext cx="5740516" cy="3909196"/>
          </a:xfrm>
        </p:spPr>
        <p:txBody>
          <a:bodyPr anchor="t">
            <a:normAutofit/>
          </a:bodyPr>
          <a:lstStyle/>
          <a:p>
            <a:r>
              <a:rPr lang="en-US" dirty="0">
                <a:effectLst/>
              </a:rPr>
              <a:t>A list variable combines a variable name with multiple values</a:t>
            </a:r>
          </a:p>
          <a:p>
            <a:r>
              <a:rPr lang="en-US" dirty="0">
                <a:effectLst/>
              </a:rPr>
              <a:t>The multiple values can be stored as an itemized list or in square brackets [], separated with commas</a:t>
            </a:r>
          </a:p>
          <a:p>
            <a:r>
              <a:rPr lang="en-US" dirty="0">
                <a:effectLst/>
              </a:rPr>
              <a:t>Remember, the world starts at 0, not 1</a:t>
            </a:r>
          </a:p>
        </p:txBody>
      </p:sp>
      <p:pic>
        <p:nvPicPr>
          <p:cNvPr id="8194" name="Picture 2" descr="Why do I need Keys in React Lists? | by Adhithi Ravichandran | Medium">
            <a:extLst>
              <a:ext uri="{FF2B5EF4-FFF2-40B4-BE49-F238E27FC236}">
                <a16:creationId xmlns:a16="http://schemas.microsoft.com/office/drawing/2014/main" id="{63D1ABB9-E55C-1948-AE44-F5E5082E85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2903" y="1751888"/>
            <a:ext cx="3975325" cy="4140965"/>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04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FB9E-24EB-8642-AEB2-467C2454AB10}"/>
              </a:ext>
            </a:extLst>
          </p:cNvPr>
          <p:cNvSpPr>
            <a:spLocks noGrp="1"/>
          </p:cNvSpPr>
          <p:nvPr>
            <p:ph type="title"/>
          </p:nvPr>
        </p:nvSpPr>
        <p:spPr/>
        <p:txBody>
          <a:bodyPr/>
          <a:lstStyle/>
          <a:p>
            <a:r>
              <a:rPr lang="en-US" dirty="0"/>
              <a:t>Vars: Using Lists</a:t>
            </a:r>
          </a:p>
        </p:txBody>
      </p:sp>
      <p:sp>
        <p:nvSpPr>
          <p:cNvPr id="4" name="Content Placeholder 2">
            <a:extLst>
              <a:ext uri="{FF2B5EF4-FFF2-40B4-BE49-F238E27FC236}">
                <a16:creationId xmlns:a16="http://schemas.microsoft.com/office/drawing/2014/main" id="{7977FD5A-2DA4-7C4A-A779-A0D2D5D75659}"/>
              </a:ext>
            </a:extLst>
          </p:cNvPr>
          <p:cNvSpPr txBox="1">
            <a:spLocks/>
          </p:cNvSpPr>
          <p:nvPr/>
        </p:nvSpPr>
        <p:spPr>
          <a:xfrm>
            <a:off x="3349689" y="1693664"/>
            <a:ext cx="5486400" cy="4734030"/>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fontScale="25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120000"/>
              </a:lnSpc>
              <a:buNone/>
            </a:pPr>
            <a:r>
              <a:rPr lang="en-US" sz="3200" cap="none" dirty="0">
                <a:solidFill>
                  <a:srgbClr val="FFFF00"/>
                </a:solidFill>
                <a:latin typeface="Courier" pitchFamily="2" charset="0"/>
              </a:rPr>
              <a:t>---</a:t>
            </a:r>
          </a:p>
          <a:p>
            <a:pPr marL="0" indent="0">
              <a:lnSpc>
                <a:spcPct val="120000"/>
              </a:lnSpc>
              <a:buNone/>
            </a:pPr>
            <a:r>
              <a:rPr lang="en-US" sz="3200" cap="none" dirty="0">
                <a:solidFill>
                  <a:srgbClr val="FFFF00"/>
                </a:solidFill>
                <a:latin typeface="Courier" pitchFamily="2" charset="0"/>
              </a:rPr>
              <a:t>  - name: </a:t>
            </a:r>
            <a:r>
              <a:rPr lang="en-US" sz="3200" cap="none" dirty="0" err="1">
                <a:solidFill>
                  <a:srgbClr val="FFFF00"/>
                </a:solidFill>
                <a:latin typeface="Courier" pitchFamily="2" charset="0"/>
              </a:rPr>
              <a:t>simple_list</a:t>
            </a:r>
            <a:endParaRPr lang="en-US" sz="3200" cap="none" dirty="0">
              <a:solidFill>
                <a:srgbClr val="FFFF00"/>
              </a:solidFill>
              <a:latin typeface="Courier" pitchFamily="2" charset="0"/>
            </a:endParaRPr>
          </a:p>
          <a:p>
            <a:pPr marL="0" indent="0">
              <a:lnSpc>
                <a:spcPct val="120000"/>
              </a:lnSpc>
              <a:buNone/>
            </a:pPr>
            <a:r>
              <a:rPr lang="en-US" sz="3200" cap="none" dirty="0">
                <a:solidFill>
                  <a:srgbClr val="FFFF00"/>
                </a:solidFill>
                <a:latin typeface="Courier" pitchFamily="2" charset="0"/>
              </a:rPr>
              <a:t>    hosts: app01</a:t>
            </a:r>
          </a:p>
          <a:p>
            <a:pPr marL="0" indent="0">
              <a:lnSpc>
                <a:spcPct val="120000"/>
              </a:lnSpc>
              <a:buNone/>
            </a:pPr>
            <a:r>
              <a:rPr lang="en-US" sz="3200" cap="none" dirty="0">
                <a:solidFill>
                  <a:srgbClr val="FFFF00"/>
                </a:solidFill>
                <a:latin typeface="Courier" pitchFamily="2" charset="0"/>
              </a:rPr>
              <a:t>    become: yes</a:t>
            </a:r>
          </a:p>
          <a:p>
            <a:pPr marL="0" indent="0">
              <a:lnSpc>
                <a:spcPct val="120000"/>
              </a:lnSpc>
              <a:buNone/>
            </a:pPr>
            <a:r>
              <a:rPr lang="en-US" sz="3200" cap="none" dirty="0">
                <a:solidFill>
                  <a:srgbClr val="FFFF00"/>
                </a:solidFill>
                <a:latin typeface="Courier" pitchFamily="2" charset="0"/>
              </a:rPr>
              <a:t>    vars:</a:t>
            </a:r>
          </a:p>
          <a:p>
            <a:pPr marL="0" indent="0">
              <a:lnSpc>
                <a:spcPct val="120000"/>
              </a:lnSpc>
              <a:buNone/>
            </a:pPr>
            <a:r>
              <a:rPr lang="en-US" sz="3200" cap="none" dirty="0">
                <a:solidFill>
                  <a:srgbClr val="FFFF00"/>
                </a:solidFill>
                <a:latin typeface="Courier" pitchFamily="2" charset="0"/>
              </a:rPr>
              <a:t>      #set the variable</a:t>
            </a:r>
          </a:p>
          <a:p>
            <a:pPr marL="0" indent="0">
              <a:lnSpc>
                <a:spcPct val="120000"/>
              </a:lnSpc>
              <a:buNone/>
            </a:pPr>
            <a:r>
              <a:rPr lang="en-US" sz="3200" cap="none" dirty="0">
                <a:solidFill>
                  <a:srgbClr val="FFFF00"/>
                </a:solidFill>
                <a:latin typeface="Courier" pitchFamily="2" charset="0"/>
              </a:rPr>
              <a:t>      region:</a:t>
            </a:r>
          </a:p>
          <a:p>
            <a:pPr marL="0" indent="0">
              <a:lnSpc>
                <a:spcPct val="120000"/>
              </a:lnSpc>
              <a:buNone/>
            </a:pPr>
            <a:r>
              <a:rPr lang="en-US" sz="3200" cap="none" dirty="0">
                <a:solidFill>
                  <a:srgbClr val="FFFF00"/>
                </a:solidFill>
                <a:latin typeface="Courier" pitchFamily="2" charset="0"/>
              </a:rPr>
              <a:t>        - northeast</a:t>
            </a:r>
          </a:p>
          <a:p>
            <a:pPr marL="0" indent="0">
              <a:lnSpc>
                <a:spcPct val="120000"/>
              </a:lnSpc>
              <a:buNone/>
            </a:pPr>
            <a:r>
              <a:rPr lang="en-US" sz="3200" cap="none" dirty="0">
                <a:solidFill>
                  <a:srgbClr val="FFFF00"/>
                </a:solidFill>
                <a:latin typeface="Courier" pitchFamily="2" charset="0"/>
              </a:rPr>
              <a:t>        - southeast</a:t>
            </a:r>
          </a:p>
          <a:p>
            <a:pPr marL="0" indent="0">
              <a:lnSpc>
                <a:spcPct val="120000"/>
              </a:lnSpc>
              <a:buNone/>
            </a:pPr>
            <a:r>
              <a:rPr lang="en-US" sz="3200" cap="none" dirty="0">
                <a:solidFill>
                  <a:srgbClr val="FFFF00"/>
                </a:solidFill>
                <a:latin typeface="Courier" pitchFamily="2" charset="0"/>
              </a:rPr>
              <a:t>        - </a:t>
            </a:r>
            <a:r>
              <a:rPr lang="en-US" sz="3200" cap="none" dirty="0" err="1">
                <a:solidFill>
                  <a:srgbClr val="FFFF00"/>
                </a:solidFill>
                <a:latin typeface="Courier" pitchFamily="2" charset="0"/>
              </a:rPr>
              <a:t>midwest</a:t>
            </a:r>
            <a:endParaRPr lang="en-US" sz="3200" cap="none" dirty="0">
              <a:solidFill>
                <a:srgbClr val="FFFF00"/>
              </a:solidFill>
              <a:latin typeface="Courier" pitchFamily="2" charset="0"/>
            </a:endParaRPr>
          </a:p>
          <a:p>
            <a:pPr marL="0" indent="0">
              <a:lnSpc>
                <a:spcPct val="120000"/>
              </a:lnSpc>
              <a:buNone/>
            </a:pPr>
            <a:endParaRPr lang="en-US" sz="3200" cap="none" dirty="0">
              <a:solidFill>
                <a:srgbClr val="FFFF00"/>
              </a:solidFill>
              <a:latin typeface="Courier" pitchFamily="2" charset="0"/>
            </a:endParaRPr>
          </a:p>
          <a:p>
            <a:pPr marL="0" indent="0">
              <a:lnSpc>
                <a:spcPct val="120000"/>
              </a:lnSpc>
              <a:buNone/>
            </a:pPr>
            <a:r>
              <a:rPr lang="en-US" sz="3200" cap="none" dirty="0">
                <a:solidFill>
                  <a:srgbClr val="FFFF00"/>
                </a:solidFill>
                <a:latin typeface="Courier" pitchFamily="2" charset="0"/>
              </a:rPr>
              <a:t>      confused: [ 'Whiskey', 'Bourbon', 'Scotch' ]</a:t>
            </a:r>
          </a:p>
          <a:p>
            <a:pPr marL="0" indent="0">
              <a:lnSpc>
                <a:spcPct val="120000"/>
              </a:lnSpc>
              <a:buNone/>
            </a:pPr>
            <a:endParaRPr lang="en-US" sz="3200" cap="none" dirty="0">
              <a:solidFill>
                <a:srgbClr val="FFFF00"/>
              </a:solidFill>
              <a:latin typeface="Courier" pitchFamily="2" charset="0"/>
            </a:endParaRPr>
          </a:p>
          <a:p>
            <a:pPr marL="0" indent="0">
              <a:lnSpc>
                <a:spcPct val="120000"/>
              </a:lnSpc>
              <a:buNone/>
            </a:pPr>
            <a:r>
              <a:rPr lang="en-US" sz="3200" cap="none" dirty="0">
                <a:solidFill>
                  <a:srgbClr val="FFFF00"/>
                </a:solidFill>
                <a:latin typeface="Courier" pitchFamily="2" charset="0"/>
              </a:rPr>
              <a:t>    tasks:</a:t>
            </a:r>
          </a:p>
          <a:p>
            <a:pPr marL="0" indent="0">
              <a:lnSpc>
                <a:spcPct val="120000"/>
              </a:lnSpc>
              <a:buNone/>
            </a:pPr>
            <a:r>
              <a:rPr lang="en-US" sz="3200" cap="none" dirty="0">
                <a:solidFill>
                  <a:srgbClr val="FFFF00"/>
                </a:solidFill>
                <a:latin typeface="Courier" pitchFamily="2" charset="0"/>
              </a:rPr>
              <a:t>      - name: Print our first list</a:t>
            </a:r>
          </a:p>
          <a:p>
            <a:pPr marL="0" indent="0">
              <a:lnSpc>
                <a:spcPct val="120000"/>
              </a:lnSpc>
              <a:buNone/>
            </a:pPr>
            <a:r>
              <a:rPr lang="en-US" sz="3200" cap="none" dirty="0">
                <a:solidFill>
                  <a:srgbClr val="FFFF00"/>
                </a:solidFill>
                <a:latin typeface="Courier" pitchFamily="2" charset="0"/>
              </a:rPr>
              <a:t>        debug:</a:t>
            </a:r>
          </a:p>
          <a:p>
            <a:pPr marL="0" indent="0">
              <a:lnSpc>
                <a:spcPct val="120000"/>
              </a:lnSpc>
              <a:buNone/>
            </a:pPr>
            <a:r>
              <a:rPr lang="en-US" sz="3200" cap="none" dirty="0">
                <a:solidFill>
                  <a:srgbClr val="FFFF00"/>
                </a:solidFill>
                <a:latin typeface="Courier" pitchFamily="2" charset="0"/>
              </a:rPr>
              <a:t>          msg</a:t>
            </a:r>
            <a:r>
              <a:rPr lang="en-US" sz="3200" cap="none">
                <a:solidFill>
                  <a:srgbClr val="FFFF00"/>
                </a:solidFill>
                <a:latin typeface="Courier" pitchFamily="2" charset="0"/>
              </a:rPr>
              <a:t>: “region </a:t>
            </a:r>
            <a:r>
              <a:rPr lang="en-US" sz="3200" cap="none" dirty="0">
                <a:solidFill>
                  <a:srgbClr val="FFFF00"/>
                </a:solidFill>
                <a:latin typeface="Courier" pitchFamily="2" charset="0"/>
              </a:rPr>
              <a:t>{{ region[0] }}"</a:t>
            </a:r>
          </a:p>
          <a:p>
            <a:pPr marL="0" indent="0">
              <a:lnSpc>
                <a:spcPct val="120000"/>
              </a:lnSpc>
              <a:buNone/>
            </a:pPr>
            <a:endParaRPr lang="en-US" sz="3200" cap="none" dirty="0">
              <a:solidFill>
                <a:srgbClr val="FFFF00"/>
              </a:solidFill>
              <a:latin typeface="Courier" pitchFamily="2" charset="0"/>
            </a:endParaRPr>
          </a:p>
          <a:p>
            <a:pPr marL="0" indent="0">
              <a:lnSpc>
                <a:spcPct val="120000"/>
              </a:lnSpc>
              <a:buNone/>
            </a:pPr>
            <a:r>
              <a:rPr lang="en-US" sz="3200" cap="none" dirty="0">
                <a:solidFill>
                  <a:srgbClr val="FFFF00"/>
                </a:solidFill>
                <a:latin typeface="Courier" pitchFamily="2" charset="0"/>
              </a:rPr>
              <a:t>      - name: The drink of choice</a:t>
            </a:r>
          </a:p>
          <a:p>
            <a:pPr marL="0" indent="0">
              <a:lnSpc>
                <a:spcPct val="120000"/>
              </a:lnSpc>
              <a:buNone/>
            </a:pPr>
            <a:r>
              <a:rPr lang="en-US" sz="3200" cap="none" dirty="0">
                <a:solidFill>
                  <a:srgbClr val="FFFF00"/>
                </a:solidFill>
                <a:latin typeface="Courier" pitchFamily="2" charset="0"/>
              </a:rPr>
              <a:t>        debug:</a:t>
            </a:r>
          </a:p>
          <a:p>
            <a:pPr marL="0" indent="0">
              <a:lnSpc>
                <a:spcPct val="120000"/>
              </a:lnSpc>
              <a:buNone/>
            </a:pPr>
            <a:r>
              <a:rPr lang="en-US" sz="3200" cap="none" dirty="0">
                <a:solidFill>
                  <a:srgbClr val="FFFF00"/>
                </a:solidFill>
                <a:latin typeface="Courier" pitchFamily="2" charset="0"/>
              </a:rPr>
              <a:t>          msg: “Drink {{ confused[2] }}"</a:t>
            </a:r>
            <a:br>
              <a:rPr lang="en-US" sz="3200" cap="none" dirty="0">
                <a:solidFill>
                  <a:srgbClr val="FFFF00"/>
                </a:solidFill>
                <a:latin typeface="Courier" pitchFamily="2" charset="0"/>
              </a:rPr>
            </a:br>
            <a:endParaRPr lang="en-US" sz="3200" cap="none" dirty="0">
              <a:solidFill>
                <a:srgbClr val="FFFF00"/>
              </a:solidFill>
              <a:latin typeface="Courier" pitchFamily="2" charset="0"/>
            </a:endParaRPr>
          </a:p>
          <a:p>
            <a:pPr marL="0" indent="0">
              <a:buNone/>
            </a:pPr>
            <a:endParaRPr lang="en-US" sz="1200" cap="none" dirty="0">
              <a:solidFill>
                <a:srgbClr val="FFFF00"/>
              </a:solidFill>
              <a:latin typeface="Courier" pitchFamily="2" charset="0"/>
            </a:endParaRPr>
          </a:p>
        </p:txBody>
      </p:sp>
    </p:spTree>
    <p:extLst>
      <p:ext uri="{BB962C8B-B14F-4D97-AF65-F5344CB8AC3E}">
        <p14:creationId xmlns:p14="http://schemas.microsoft.com/office/powerpoint/2010/main" val="1036113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222" name="Picture 6" descr="Encyclopedia Galactica: How Carl Sagan helped turn an alien obsession into  iconic space art | Astronomy.com">
            <a:extLst>
              <a:ext uri="{FF2B5EF4-FFF2-40B4-BE49-F238E27FC236}">
                <a16:creationId xmlns:a16="http://schemas.microsoft.com/office/drawing/2014/main" id="{B35BE191-8FFF-B247-9A66-95305A88B947}"/>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5324" b="1431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F62747-862D-5745-8664-3D7775B15135}"/>
              </a:ext>
            </a:extLst>
          </p:cNvPr>
          <p:cNvSpPr>
            <a:spLocks noGrp="1"/>
          </p:cNvSpPr>
          <p:nvPr>
            <p:ph type="title"/>
          </p:nvPr>
        </p:nvSpPr>
        <p:spPr>
          <a:xfrm>
            <a:off x="1141413" y="609600"/>
            <a:ext cx="9905998" cy="1905000"/>
          </a:xfrm>
        </p:spPr>
        <p:txBody>
          <a:bodyPr>
            <a:normAutofit/>
          </a:bodyPr>
          <a:lstStyle/>
          <a:p>
            <a:r>
              <a:rPr lang="en-US"/>
              <a:t>Vars: Dictionaries</a:t>
            </a:r>
          </a:p>
        </p:txBody>
      </p:sp>
      <p:sp>
        <p:nvSpPr>
          <p:cNvPr id="3" name="Content Placeholder 2">
            <a:extLst>
              <a:ext uri="{FF2B5EF4-FFF2-40B4-BE49-F238E27FC236}">
                <a16:creationId xmlns:a16="http://schemas.microsoft.com/office/drawing/2014/main" id="{A92BDF6D-F2F4-2445-8875-B1810C2B4824}"/>
              </a:ext>
            </a:extLst>
          </p:cNvPr>
          <p:cNvSpPr>
            <a:spLocks noGrp="1"/>
          </p:cNvSpPr>
          <p:nvPr>
            <p:ph idx="1"/>
          </p:nvPr>
        </p:nvSpPr>
        <p:spPr>
          <a:xfrm>
            <a:off x="1141413" y="2666999"/>
            <a:ext cx="9905998" cy="3124201"/>
          </a:xfrm>
        </p:spPr>
        <p:txBody>
          <a:bodyPr>
            <a:normAutofit/>
          </a:bodyPr>
          <a:lstStyle/>
          <a:p>
            <a:pPr>
              <a:lnSpc>
                <a:spcPct val="90000"/>
              </a:lnSpc>
            </a:pPr>
            <a:r>
              <a:rPr lang="en-US">
                <a:effectLst/>
              </a:rPr>
              <a:t>Stores data in key-value pairs</a:t>
            </a:r>
          </a:p>
          <a:p>
            <a:pPr>
              <a:lnSpc>
                <a:spcPct val="90000"/>
              </a:lnSpc>
            </a:pPr>
            <a:r>
              <a:rPr lang="en-US">
                <a:effectLst/>
              </a:rPr>
              <a:t>Changeable, indexed and unordered</a:t>
            </a:r>
          </a:p>
          <a:p>
            <a:pPr>
              <a:lnSpc>
                <a:spcPct val="90000"/>
              </a:lnSpc>
            </a:pPr>
            <a:r>
              <a:rPr lang="en-US">
                <a:effectLst/>
              </a:rPr>
              <a:t>Can be nested</a:t>
            </a:r>
          </a:p>
          <a:p>
            <a:pPr lvl="1">
              <a:lnSpc>
                <a:spcPct val="90000"/>
              </a:lnSpc>
            </a:pPr>
            <a:r>
              <a:rPr lang="en-US">
                <a:effectLst/>
              </a:rPr>
              <a:t>Example: </a:t>
            </a:r>
            <a:r>
              <a:rPr lang="en-US">
                <a:effectLst/>
                <a:latin typeface="Courier" pitchFamily="2" charset="0"/>
              </a:rPr>
              <a:t>ansible.builtin.shell</a:t>
            </a:r>
          </a:p>
          <a:p>
            <a:pPr>
              <a:lnSpc>
                <a:spcPct val="90000"/>
              </a:lnSpc>
            </a:pPr>
            <a:r>
              <a:rPr lang="en-US">
                <a:effectLst/>
              </a:rPr>
              <a:t>Every value has a name(key)</a:t>
            </a:r>
          </a:p>
          <a:p>
            <a:pPr lvl="1">
              <a:lnSpc>
                <a:spcPct val="90000"/>
              </a:lnSpc>
            </a:pPr>
            <a:r>
              <a:rPr lang="en-US">
                <a:effectLst/>
              </a:rPr>
              <a:t>Not indexed by their positional values like 0,1,2, etc</a:t>
            </a:r>
          </a:p>
          <a:p>
            <a:pPr>
              <a:lnSpc>
                <a:spcPct val="90000"/>
              </a:lnSpc>
            </a:pPr>
            <a:r>
              <a:rPr lang="en-US">
                <a:effectLst/>
              </a:rPr>
              <a:t>My personal favorite variable type as it allows categorization of configuration data in a structured format</a:t>
            </a:r>
          </a:p>
        </p:txBody>
      </p:sp>
      <p:sp>
        <p:nvSpPr>
          <p:cNvPr id="4" name="Rectangle 3">
            <a:extLst>
              <a:ext uri="{FF2B5EF4-FFF2-40B4-BE49-F238E27FC236}">
                <a16:creationId xmlns:a16="http://schemas.microsoft.com/office/drawing/2014/main" id="{83A5E3B4-6FC9-0243-B739-7227612F0AC8}"/>
              </a:ext>
            </a:extLst>
          </p:cNvPr>
          <p:cNvSpPr/>
          <p:nvPr/>
        </p:nvSpPr>
        <p:spPr>
          <a:xfrm>
            <a:off x="3326900" y="6258370"/>
            <a:ext cx="5531978" cy="246221"/>
          </a:xfrm>
          <a:prstGeom prst="rect">
            <a:avLst/>
          </a:prstGeom>
        </p:spPr>
        <p:txBody>
          <a:bodyPr wrap="square">
            <a:spAutoFit/>
          </a:bodyPr>
          <a:lstStyle/>
          <a:p>
            <a:pPr>
              <a:spcAft>
                <a:spcPts val="600"/>
              </a:spcAft>
            </a:pPr>
            <a:r>
              <a:rPr lang="en-US" sz="1000"/>
              <a:t>https://docs.ansible.com/ansible/devel/collections/ansible/builtin/dict_lookup.html</a:t>
            </a:r>
          </a:p>
        </p:txBody>
      </p:sp>
    </p:spTree>
    <p:extLst>
      <p:ext uri="{BB962C8B-B14F-4D97-AF65-F5344CB8AC3E}">
        <p14:creationId xmlns:p14="http://schemas.microsoft.com/office/powerpoint/2010/main" val="116783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050" name="Picture 2" descr="An Introduction to Configuration Management | DigitalOcean">
            <a:extLst>
              <a:ext uri="{FF2B5EF4-FFF2-40B4-BE49-F238E27FC236}">
                <a16:creationId xmlns:a16="http://schemas.microsoft.com/office/drawing/2014/main" id="{8C1EBD19-8440-8D4C-ACB9-A3BFFB0E3F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2" r="542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71" name="Rounded Rectangle 8">
            <a:extLst>
              <a:ext uri="{FF2B5EF4-FFF2-40B4-BE49-F238E27FC236}">
                <a16:creationId xmlns:a16="http://schemas.microsoft.com/office/drawing/2014/main" id="{E7BBC551-30DE-45DA-907B-61CA772DA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042" y="573488"/>
            <a:ext cx="10463916" cy="5711024"/>
          </a:xfrm>
          <a:prstGeom prst="roundRect">
            <a:avLst>
              <a:gd name="adj" fmla="val 1827"/>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680D2076-8776-5143-A36A-8E4056D4A43C}"/>
              </a:ext>
            </a:extLst>
          </p:cNvPr>
          <p:cNvSpPr>
            <a:spLocks noGrp="1"/>
          </p:cNvSpPr>
          <p:nvPr>
            <p:ph type="title"/>
          </p:nvPr>
        </p:nvSpPr>
        <p:spPr>
          <a:xfrm>
            <a:off x="1329170" y="879566"/>
            <a:ext cx="9556612" cy="1635034"/>
          </a:xfrm>
        </p:spPr>
        <p:txBody>
          <a:bodyPr>
            <a:normAutofit/>
          </a:bodyPr>
          <a:lstStyle/>
          <a:p>
            <a:r>
              <a:rPr lang="en-US" dirty="0"/>
              <a:t>Configuration Management	</a:t>
            </a:r>
          </a:p>
        </p:txBody>
      </p:sp>
      <p:sp>
        <p:nvSpPr>
          <p:cNvPr id="3" name="Content Placeholder 2">
            <a:extLst>
              <a:ext uri="{FF2B5EF4-FFF2-40B4-BE49-F238E27FC236}">
                <a16:creationId xmlns:a16="http://schemas.microsoft.com/office/drawing/2014/main" id="{39F2CFCB-E794-D942-AC1F-0CCCEAD85EF7}"/>
              </a:ext>
            </a:extLst>
          </p:cNvPr>
          <p:cNvSpPr>
            <a:spLocks noGrp="1"/>
          </p:cNvSpPr>
          <p:nvPr>
            <p:ph idx="1"/>
          </p:nvPr>
        </p:nvSpPr>
        <p:spPr>
          <a:xfrm>
            <a:off x="1329169" y="2666999"/>
            <a:ext cx="9556612" cy="3037115"/>
          </a:xfrm>
        </p:spPr>
        <p:txBody>
          <a:bodyPr>
            <a:normAutofit/>
          </a:bodyPr>
          <a:lstStyle/>
          <a:p>
            <a:pPr>
              <a:lnSpc>
                <a:spcPct val="90000"/>
              </a:lnSpc>
            </a:pPr>
            <a:r>
              <a:rPr lang="en-US" sz="1900" dirty="0"/>
              <a:t>A process for establishing and maintaining consistency of a product's performance, functional, and physical attributes with its requirements, design, and operational information throughout its life</a:t>
            </a:r>
          </a:p>
          <a:p>
            <a:pPr>
              <a:lnSpc>
                <a:spcPct val="90000"/>
              </a:lnSpc>
            </a:pPr>
            <a:r>
              <a:rPr lang="en-US" sz="1900" dirty="0"/>
              <a:t>Widely used by military engineering organizations to manage changes throughout the system lifecycle of complex systems, such as weapon systems, military vehicles, and information systems</a:t>
            </a:r>
          </a:p>
          <a:p>
            <a:pPr>
              <a:lnSpc>
                <a:spcPct val="90000"/>
              </a:lnSpc>
            </a:pPr>
            <a:r>
              <a:rPr lang="en-US" sz="1900" dirty="0"/>
              <a:t>Outside the military, the CM process is also used with IT service management as defined by ITIL, and with other domain models in the civil engineering and other industrial engineering segments such as roads, bridges, canals, dams, and buildings</a:t>
            </a:r>
          </a:p>
        </p:txBody>
      </p:sp>
      <p:sp>
        <p:nvSpPr>
          <p:cNvPr id="4" name="Rectangle 3">
            <a:extLst>
              <a:ext uri="{FF2B5EF4-FFF2-40B4-BE49-F238E27FC236}">
                <a16:creationId xmlns:a16="http://schemas.microsoft.com/office/drawing/2014/main" id="{D4C20AD1-56AA-1A40-83AD-F0EBAC9FDF8D}"/>
              </a:ext>
            </a:extLst>
          </p:cNvPr>
          <p:cNvSpPr/>
          <p:nvPr/>
        </p:nvSpPr>
        <p:spPr>
          <a:xfrm>
            <a:off x="3841723" y="6338109"/>
            <a:ext cx="4502332" cy="276999"/>
          </a:xfrm>
          <a:prstGeom prst="rect">
            <a:avLst/>
          </a:prstGeom>
        </p:spPr>
        <p:txBody>
          <a:bodyPr wrap="square">
            <a:spAutoFit/>
          </a:bodyPr>
          <a:lstStyle/>
          <a:p>
            <a:pPr>
              <a:spcAft>
                <a:spcPts val="600"/>
              </a:spcAft>
            </a:pPr>
            <a:r>
              <a:rPr lang="en-US" sz="1200" dirty="0"/>
              <a:t>https://</a:t>
            </a:r>
            <a:r>
              <a:rPr lang="en-US" sz="1200" dirty="0" err="1"/>
              <a:t>en.wikipedia.org</a:t>
            </a:r>
            <a:r>
              <a:rPr lang="en-US" sz="1200" dirty="0"/>
              <a:t>/wiki/</a:t>
            </a:r>
            <a:r>
              <a:rPr lang="en-US" sz="1200" dirty="0" err="1"/>
              <a:t>Configuration_management</a:t>
            </a:r>
            <a:endParaRPr lang="en-US" sz="1200"/>
          </a:p>
        </p:txBody>
      </p:sp>
    </p:spTree>
    <p:extLst>
      <p:ext uri="{BB962C8B-B14F-4D97-AF65-F5344CB8AC3E}">
        <p14:creationId xmlns:p14="http://schemas.microsoft.com/office/powerpoint/2010/main" val="3040753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FB9E-24EB-8642-AEB2-467C2454AB10}"/>
              </a:ext>
            </a:extLst>
          </p:cNvPr>
          <p:cNvSpPr>
            <a:spLocks noGrp="1"/>
          </p:cNvSpPr>
          <p:nvPr>
            <p:ph type="title"/>
          </p:nvPr>
        </p:nvSpPr>
        <p:spPr/>
        <p:txBody>
          <a:bodyPr/>
          <a:lstStyle/>
          <a:p>
            <a:r>
              <a:rPr lang="en-US" dirty="0"/>
              <a:t>Vars: Using Dictionaries</a:t>
            </a:r>
          </a:p>
        </p:txBody>
      </p:sp>
      <p:sp>
        <p:nvSpPr>
          <p:cNvPr id="4" name="Content Placeholder 2">
            <a:extLst>
              <a:ext uri="{FF2B5EF4-FFF2-40B4-BE49-F238E27FC236}">
                <a16:creationId xmlns:a16="http://schemas.microsoft.com/office/drawing/2014/main" id="{7977FD5A-2DA4-7C4A-A779-A0D2D5D75659}"/>
              </a:ext>
            </a:extLst>
          </p:cNvPr>
          <p:cNvSpPr txBox="1">
            <a:spLocks/>
          </p:cNvSpPr>
          <p:nvPr/>
        </p:nvSpPr>
        <p:spPr>
          <a:xfrm>
            <a:off x="3349689" y="1693664"/>
            <a:ext cx="5486400" cy="4554736"/>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cap="none" dirty="0">
                <a:solidFill>
                  <a:srgbClr val="FFFF00"/>
                </a:solidFill>
                <a:latin typeface="Courier" pitchFamily="2" charset="0"/>
              </a:rPr>
              <a:t>---</a:t>
            </a:r>
          </a:p>
          <a:p>
            <a:pPr marL="0" indent="0">
              <a:buNone/>
            </a:pPr>
            <a:r>
              <a:rPr lang="en-US" sz="1200" cap="none" dirty="0">
                <a:solidFill>
                  <a:srgbClr val="FFFF00"/>
                </a:solidFill>
                <a:latin typeface="Courier" pitchFamily="2" charset="0"/>
              </a:rPr>
              <a:t>  - name: </a:t>
            </a:r>
            <a:r>
              <a:rPr lang="en-US" sz="1200" cap="none" dirty="0" err="1">
                <a:solidFill>
                  <a:srgbClr val="FFFF00"/>
                </a:solidFill>
                <a:latin typeface="Courier" pitchFamily="2" charset="0"/>
              </a:rPr>
              <a:t>simple_dict</a:t>
            </a:r>
            <a:endParaRPr lang="en-US" sz="1200" cap="none" dirty="0">
              <a:solidFill>
                <a:srgbClr val="FFFF00"/>
              </a:solidFill>
              <a:latin typeface="Courier" pitchFamily="2" charset="0"/>
            </a:endParaRPr>
          </a:p>
          <a:p>
            <a:pPr marL="0" indent="0">
              <a:buNone/>
            </a:pPr>
            <a:r>
              <a:rPr lang="en-US" sz="1200" cap="none" dirty="0">
                <a:solidFill>
                  <a:srgbClr val="FFFF00"/>
                </a:solidFill>
                <a:latin typeface="Courier" pitchFamily="2" charset="0"/>
              </a:rPr>
              <a:t>    hosts: app01</a:t>
            </a:r>
          </a:p>
          <a:p>
            <a:pPr marL="0" indent="0">
              <a:buNone/>
            </a:pPr>
            <a:r>
              <a:rPr lang="en-US" sz="1200" cap="none" dirty="0">
                <a:solidFill>
                  <a:srgbClr val="FFFF00"/>
                </a:solidFill>
                <a:latin typeface="Courier" pitchFamily="2" charset="0"/>
              </a:rPr>
              <a:t>    become: yes</a:t>
            </a:r>
          </a:p>
          <a:p>
            <a:pPr marL="0" indent="0">
              <a:buNone/>
            </a:pPr>
            <a:r>
              <a:rPr lang="en-US" sz="1200" cap="none" dirty="0">
                <a:solidFill>
                  <a:srgbClr val="FFFF00"/>
                </a:solidFill>
                <a:latin typeface="Courier" pitchFamily="2" charset="0"/>
              </a:rPr>
              <a:t>    vars:</a:t>
            </a:r>
          </a:p>
          <a:p>
            <a:pPr marL="0" indent="0">
              <a:buNone/>
            </a:pPr>
            <a:r>
              <a:rPr lang="en-US" sz="1200" cap="none" dirty="0">
                <a:solidFill>
                  <a:srgbClr val="FFFF00"/>
                </a:solidFill>
                <a:latin typeface="Courier" pitchFamily="2" charset="0"/>
              </a:rPr>
              <a:t>      #set the variable</a:t>
            </a:r>
          </a:p>
          <a:p>
            <a:pPr marL="0" indent="0">
              <a:buNone/>
            </a:pPr>
            <a:r>
              <a:rPr lang="en-US" sz="1200" cap="none" dirty="0">
                <a:solidFill>
                  <a:srgbClr val="FFFF00"/>
                </a:solidFill>
                <a:latin typeface="Courier" pitchFamily="2" charset="0"/>
              </a:rPr>
              <a:t>      debug: "true"</a:t>
            </a:r>
          </a:p>
          <a:p>
            <a:pPr marL="0" indent="0">
              <a:buNone/>
            </a:pPr>
            <a:endParaRPr lang="en-US" sz="1200" cap="none" dirty="0">
              <a:solidFill>
                <a:srgbClr val="FFFF00"/>
              </a:solidFill>
              <a:latin typeface="Courier" pitchFamily="2" charset="0"/>
            </a:endParaRPr>
          </a:p>
          <a:p>
            <a:pPr marL="0" indent="0">
              <a:buNone/>
            </a:pPr>
            <a:r>
              <a:rPr lang="en-US" sz="1200" cap="none" dirty="0">
                <a:solidFill>
                  <a:srgbClr val="FFFF00"/>
                </a:solidFill>
                <a:latin typeface="Courier" pitchFamily="2" charset="0"/>
              </a:rPr>
              <a:t>    tasks:</a:t>
            </a:r>
          </a:p>
          <a:p>
            <a:pPr marL="0" indent="0">
              <a:buNone/>
            </a:pPr>
            <a:r>
              <a:rPr lang="en-US" sz="1200" cap="none" dirty="0">
                <a:solidFill>
                  <a:srgbClr val="FFFF00"/>
                </a:solidFill>
                <a:latin typeface="Courier" pitchFamily="2" charset="0"/>
              </a:rPr>
              <a:t>      - name: Print the log level</a:t>
            </a:r>
          </a:p>
          <a:p>
            <a:pPr marL="0" indent="0">
              <a:buNone/>
            </a:pPr>
            <a:r>
              <a:rPr lang="en-US" sz="1200" cap="none" dirty="0">
                <a:solidFill>
                  <a:srgbClr val="FFFF00"/>
                </a:solidFill>
                <a:latin typeface="Courier" pitchFamily="2" charset="0"/>
              </a:rPr>
              <a:t>        debug:</a:t>
            </a:r>
          </a:p>
          <a:p>
            <a:pPr marL="0" indent="0">
              <a:buNone/>
            </a:pPr>
            <a:r>
              <a:rPr lang="en-US" sz="1200" cap="none" dirty="0">
                <a:solidFill>
                  <a:srgbClr val="FFFF00"/>
                </a:solidFill>
                <a:latin typeface="Courier" pitchFamily="2" charset="0"/>
              </a:rPr>
              <a:t>          msg: “Debug is set to {{ debug }}”</a:t>
            </a:r>
          </a:p>
        </p:txBody>
      </p:sp>
    </p:spTree>
    <p:extLst>
      <p:ext uri="{BB962C8B-B14F-4D97-AF65-F5344CB8AC3E}">
        <p14:creationId xmlns:p14="http://schemas.microsoft.com/office/powerpoint/2010/main" val="3157553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FB9E-24EB-8642-AEB2-467C2454AB10}"/>
              </a:ext>
            </a:extLst>
          </p:cNvPr>
          <p:cNvSpPr>
            <a:spLocks noGrp="1"/>
          </p:cNvSpPr>
          <p:nvPr>
            <p:ph type="title"/>
          </p:nvPr>
        </p:nvSpPr>
        <p:spPr/>
        <p:txBody>
          <a:bodyPr/>
          <a:lstStyle/>
          <a:p>
            <a:r>
              <a:rPr lang="en-US" dirty="0"/>
              <a:t>Vars: Using Nested Dictionaries</a:t>
            </a:r>
          </a:p>
        </p:txBody>
      </p:sp>
      <p:sp>
        <p:nvSpPr>
          <p:cNvPr id="4" name="Content Placeholder 2">
            <a:extLst>
              <a:ext uri="{FF2B5EF4-FFF2-40B4-BE49-F238E27FC236}">
                <a16:creationId xmlns:a16="http://schemas.microsoft.com/office/drawing/2014/main" id="{7977FD5A-2DA4-7C4A-A779-A0D2D5D75659}"/>
              </a:ext>
            </a:extLst>
          </p:cNvPr>
          <p:cNvSpPr txBox="1">
            <a:spLocks/>
          </p:cNvSpPr>
          <p:nvPr/>
        </p:nvSpPr>
        <p:spPr>
          <a:xfrm>
            <a:off x="3349689" y="1693664"/>
            <a:ext cx="5486400" cy="4554736"/>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cap="none" dirty="0">
                <a:solidFill>
                  <a:srgbClr val="FFFF00"/>
                </a:solidFill>
                <a:latin typeface="Courier" pitchFamily="2" charset="0"/>
              </a:rPr>
              <a:t>---</a:t>
            </a:r>
            <a:br>
              <a:rPr lang="en-US" sz="1200" cap="none" dirty="0">
                <a:solidFill>
                  <a:srgbClr val="FFFF00"/>
                </a:solidFill>
                <a:latin typeface="Courier" pitchFamily="2" charset="0"/>
              </a:rPr>
            </a:br>
            <a:r>
              <a:rPr lang="en-US" sz="1200" cap="none" dirty="0">
                <a:solidFill>
                  <a:srgbClr val="FFFF00"/>
                </a:solidFill>
                <a:latin typeface="Courier" pitchFamily="2" charset="0"/>
              </a:rPr>
              <a:t>#</a:t>
            </a:r>
            <a:br>
              <a:rPr lang="en-US" sz="1200" cap="none" dirty="0">
                <a:solidFill>
                  <a:srgbClr val="FFFF00"/>
                </a:solidFill>
                <a:latin typeface="Courier" pitchFamily="2" charset="0"/>
              </a:rPr>
            </a:br>
            <a:r>
              <a:rPr lang="en-US" sz="1200" cap="none" dirty="0">
                <a:solidFill>
                  <a:srgbClr val="FFFF00"/>
                </a:solidFill>
                <a:latin typeface="Courier" pitchFamily="2" charset="0"/>
              </a:rPr>
              <a:t># </a:t>
            </a:r>
            <a:r>
              <a:rPr lang="en-US" sz="1200" cap="none" dirty="0" err="1">
                <a:solidFill>
                  <a:srgbClr val="FFFF00"/>
                </a:solidFill>
                <a:latin typeface="Courier" pitchFamily="2" charset="0"/>
              </a:rPr>
              <a:t>simple_nest_dict.yml</a:t>
            </a:r>
            <a:br>
              <a:rPr lang="en-US" sz="1200" cap="none" dirty="0">
                <a:solidFill>
                  <a:srgbClr val="FFFF00"/>
                </a:solidFill>
                <a:latin typeface="Courier" pitchFamily="2" charset="0"/>
              </a:rPr>
            </a:br>
            <a:r>
              <a:rPr lang="en-US" sz="1200" cap="none" dirty="0">
                <a:solidFill>
                  <a:srgbClr val="FFFF00"/>
                </a:solidFill>
                <a:latin typeface="Courier" pitchFamily="2" charset="0"/>
              </a:rPr>
              <a:t>#</a:t>
            </a:r>
            <a:br>
              <a:rPr lang="en-US" sz="1200" cap="none" dirty="0">
                <a:solidFill>
                  <a:srgbClr val="FFFF00"/>
                </a:solidFill>
                <a:latin typeface="Courier" pitchFamily="2" charset="0"/>
              </a:rPr>
            </a:br>
            <a:br>
              <a:rPr lang="en-US" sz="1200" cap="none" dirty="0">
                <a:solidFill>
                  <a:srgbClr val="FFFF00"/>
                </a:solidFill>
                <a:latin typeface="Courier" pitchFamily="2" charset="0"/>
              </a:rPr>
            </a:br>
            <a:r>
              <a:rPr lang="en-US" sz="1200" cap="none" dirty="0">
                <a:solidFill>
                  <a:srgbClr val="FFFF00"/>
                </a:solidFill>
                <a:latin typeface="Courier" pitchFamily="2" charset="0"/>
              </a:rPr>
              <a:t># Set the dictionary</a:t>
            </a:r>
            <a:br>
              <a:rPr lang="en-US" sz="1200" cap="none" dirty="0">
                <a:solidFill>
                  <a:srgbClr val="FFFF00"/>
                </a:solidFill>
                <a:latin typeface="Courier" pitchFamily="2" charset="0"/>
              </a:rPr>
            </a:br>
            <a:r>
              <a:rPr lang="en-US" sz="1200" cap="none" dirty="0">
                <a:solidFill>
                  <a:srgbClr val="FFFF00"/>
                </a:solidFill>
                <a:latin typeface="Courier" pitchFamily="2" charset="0"/>
              </a:rPr>
              <a:t>logging:</a:t>
            </a:r>
            <a:br>
              <a:rPr lang="en-US" sz="1200" cap="none" dirty="0">
                <a:solidFill>
                  <a:srgbClr val="FFFF00"/>
                </a:solidFill>
                <a:latin typeface="Courier" pitchFamily="2" charset="0"/>
              </a:rPr>
            </a:br>
            <a:r>
              <a:rPr lang="en-US" sz="1200" cap="none" dirty="0">
                <a:solidFill>
                  <a:srgbClr val="FFFF00"/>
                </a:solidFill>
                <a:latin typeface="Courier" pitchFamily="2" charset="0"/>
              </a:rPr>
              <a:t>  level: debug</a:t>
            </a:r>
            <a:br>
              <a:rPr lang="en-US" sz="1200" cap="none" dirty="0">
                <a:solidFill>
                  <a:srgbClr val="FFFF00"/>
                </a:solidFill>
                <a:latin typeface="Courier" pitchFamily="2" charset="0"/>
              </a:rPr>
            </a:br>
            <a:r>
              <a:rPr lang="en-US" sz="1200" cap="none" dirty="0">
                <a:solidFill>
                  <a:srgbClr val="FFFF00"/>
                </a:solidFill>
                <a:latin typeface="Courier" pitchFamily="2" charset="0"/>
              </a:rPr>
              <a:t>  file:</a:t>
            </a:r>
            <a:br>
              <a:rPr lang="en-US" sz="1200" cap="none" dirty="0">
                <a:solidFill>
                  <a:srgbClr val="FFFF00"/>
                </a:solidFill>
                <a:latin typeface="Courier" pitchFamily="2" charset="0"/>
              </a:rPr>
            </a:br>
            <a:r>
              <a:rPr lang="en-US" sz="1200" cap="none" dirty="0">
                <a:solidFill>
                  <a:srgbClr val="FFFF00"/>
                </a:solidFill>
                <a:latin typeface="Courier" pitchFamily="2" charset="0"/>
              </a:rPr>
              <a:t>    name: </a:t>
            </a:r>
            <a:r>
              <a:rPr lang="en-US" sz="1200" cap="none" dirty="0" err="1">
                <a:solidFill>
                  <a:srgbClr val="FFFF00"/>
                </a:solidFill>
                <a:latin typeface="Courier" pitchFamily="2" charset="0"/>
              </a:rPr>
              <a:t>app.log</a:t>
            </a:r>
            <a:br>
              <a:rPr lang="en-US" sz="1200" cap="none" dirty="0">
                <a:solidFill>
                  <a:srgbClr val="FFFF00"/>
                </a:solidFill>
                <a:latin typeface="Courier" pitchFamily="2" charset="0"/>
              </a:rPr>
            </a:br>
            <a:r>
              <a:rPr lang="en-US" sz="1200" cap="none" dirty="0">
                <a:solidFill>
                  <a:srgbClr val="FFFF00"/>
                </a:solidFill>
                <a:latin typeface="Courier" pitchFamily="2" charset="0"/>
              </a:rPr>
              <a:t>    path: /var/log</a:t>
            </a:r>
            <a:br>
              <a:rPr lang="en-US" sz="1200" cap="none" dirty="0">
                <a:solidFill>
                  <a:srgbClr val="FFFF00"/>
                </a:solidFill>
                <a:latin typeface="Courier" pitchFamily="2" charset="0"/>
              </a:rPr>
            </a:br>
            <a:r>
              <a:rPr lang="en-US" sz="1200" cap="none" dirty="0">
                <a:solidFill>
                  <a:srgbClr val="FFFF00"/>
                </a:solidFill>
                <a:latin typeface="Courier" pitchFamily="2" charset="0"/>
              </a:rPr>
              <a:t>    owner: </a:t>
            </a:r>
            <a:r>
              <a:rPr lang="en-US" sz="1200" cap="none" dirty="0" err="1">
                <a:solidFill>
                  <a:srgbClr val="FFFF00"/>
                </a:solidFill>
                <a:latin typeface="Courier" pitchFamily="2" charset="0"/>
              </a:rPr>
              <a:t>myapp</a:t>
            </a:r>
            <a:br>
              <a:rPr lang="en-US" sz="1200" cap="none" dirty="0">
                <a:solidFill>
                  <a:srgbClr val="FFFF00"/>
                </a:solidFill>
                <a:latin typeface="Courier" pitchFamily="2" charset="0"/>
              </a:rPr>
            </a:br>
            <a:br>
              <a:rPr lang="en-US" sz="1200" cap="none" dirty="0">
                <a:solidFill>
                  <a:srgbClr val="FFFF00"/>
                </a:solidFill>
                <a:latin typeface="Courier" pitchFamily="2" charset="0"/>
              </a:rPr>
            </a:br>
            <a:r>
              <a:rPr lang="en-US" sz="1200" cap="none" dirty="0">
                <a:solidFill>
                  <a:srgbClr val="FFFF00"/>
                </a:solidFill>
                <a:latin typeface="Courier" pitchFamily="2" charset="0"/>
              </a:rPr>
              <a:t># print the log level</a:t>
            </a:r>
            <a:br>
              <a:rPr lang="en-US" sz="1200" cap="none" dirty="0">
                <a:solidFill>
                  <a:srgbClr val="FFFF00"/>
                </a:solidFill>
                <a:latin typeface="Courier" pitchFamily="2" charset="0"/>
              </a:rPr>
            </a:br>
            <a:r>
              <a:rPr lang="en-US" sz="1200" cap="none" dirty="0">
                <a:solidFill>
                  <a:srgbClr val="FFFF00"/>
                </a:solidFill>
                <a:latin typeface="Courier" pitchFamily="2" charset="0"/>
              </a:rPr>
              <a:t>- debug:</a:t>
            </a:r>
            <a:br>
              <a:rPr lang="en-US" sz="1200" cap="none" dirty="0">
                <a:solidFill>
                  <a:srgbClr val="FFFF00"/>
                </a:solidFill>
                <a:latin typeface="Courier" pitchFamily="2" charset="0"/>
              </a:rPr>
            </a:br>
            <a:r>
              <a:rPr lang="en-US" sz="1200" cap="none" dirty="0">
                <a:solidFill>
                  <a:srgbClr val="FFFF00"/>
                </a:solidFill>
                <a:latin typeface="Courier" pitchFamily="2" charset="0"/>
              </a:rPr>
              <a:t>    msg: “logging level {{ </a:t>
            </a:r>
            <a:r>
              <a:rPr lang="en-US" sz="1200" cap="none" dirty="0" err="1">
                <a:solidFill>
                  <a:srgbClr val="FFFF00"/>
                </a:solidFill>
                <a:latin typeface="Courier" pitchFamily="2" charset="0"/>
              </a:rPr>
              <a:t>logging.level</a:t>
            </a:r>
            <a:r>
              <a:rPr lang="en-US" sz="1200" cap="none" dirty="0">
                <a:solidFill>
                  <a:srgbClr val="FFFF00"/>
                </a:solidFill>
                <a:latin typeface="Courier" pitchFamily="2" charset="0"/>
              </a:rPr>
              <a:t> }}”</a:t>
            </a:r>
            <a:br>
              <a:rPr lang="en-US" sz="1200" cap="none" dirty="0">
                <a:solidFill>
                  <a:srgbClr val="FFFF00"/>
                </a:solidFill>
                <a:latin typeface="Courier" pitchFamily="2" charset="0"/>
              </a:rPr>
            </a:br>
            <a:br>
              <a:rPr lang="en-US" sz="1200" cap="none" dirty="0">
                <a:solidFill>
                  <a:srgbClr val="FFFF00"/>
                </a:solidFill>
                <a:latin typeface="Courier" pitchFamily="2" charset="0"/>
              </a:rPr>
            </a:br>
            <a:r>
              <a:rPr lang="en-US" sz="1200" cap="none" dirty="0">
                <a:solidFill>
                  <a:srgbClr val="FFFF00"/>
                </a:solidFill>
                <a:latin typeface="Courier" pitchFamily="2" charset="0"/>
              </a:rPr>
              <a:t># print the log file (note [])</a:t>
            </a:r>
            <a:br>
              <a:rPr lang="en-US" sz="1200" cap="none" dirty="0">
                <a:solidFill>
                  <a:srgbClr val="FFFF00"/>
                </a:solidFill>
                <a:latin typeface="Courier" pitchFamily="2" charset="0"/>
              </a:rPr>
            </a:br>
            <a:r>
              <a:rPr lang="en-US" sz="1200" cap="none" dirty="0">
                <a:solidFill>
                  <a:srgbClr val="FFFF00"/>
                </a:solidFill>
                <a:latin typeface="Courier" pitchFamily="2" charset="0"/>
              </a:rPr>
              <a:t>- debug:</a:t>
            </a:r>
            <a:br>
              <a:rPr lang="en-US" sz="1200" cap="none" dirty="0">
                <a:solidFill>
                  <a:srgbClr val="FFFF00"/>
                </a:solidFill>
                <a:latin typeface="Courier" pitchFamily="2" charset="0"/>
              </a:rPr>
            </a:br>
            <a:r>
              <a:rPr lang="en-US" sz="1200" cap="none" dirty="0">
                <a:solidFill>
                  <a:srgbClr val="FFFF00"/>
                </a:solidFill>
                <a:latin typeface="Courier" pitchFamily="2" charset="0"/>
              </a:rPr>
              <a:t>    msg: “logging file {{ </a:t>
            </a:r>
            <a:r>
              <a:rPr lang="en-US" sz="1200" cap="none" dirty="0" err="1">
                <a:solidFill>
                  <a:srgbClr val="FFFF00"/>
                </a:solidFill>
                <a:latin typeface="Courier" pitchFamily="2" charset="0"/>
              </a:rPr>
              <a:t>logging.file.path</a:t>
            </a:r>
            <a:r>
              <a:rPr lang="en-US" sz="1200" cap="none" dirty="0">
                <a:solidFill>
                  <a:srgbClr val="FFFF00"/>
                </a:solidFill>
                <a:latin typeface="Courier" pitchFamily="2" charset="0"/>
              </a:rPr>
              <a:t> }}”</a:t>
            </a:r>
            <a:br>
              <a:rPr lang="en-US" sz="1200" cap="none" dirty="0">
                <a:solidFill>
                  <a:srgbClr val="FFFF00"/>
                </a:solidFill>
                <a:latin typeface="Courier" pitchFamily="2" charset="0"/>
              </a:rPr>
            </a:br>
            <a:br>
              <a:rPr lang="en-US" sz="1200" cap="none" dirty="0">
                <a:solidFill>
                  <a:srgbClr val="FFFF00"/>
                </a:solidFill>
                <a:latin typeface="Courier" pitchFamily="2" charset="0"/>
              </a:rPr>
            </a:br>
            <a:br>
              <a:rPr lang="en-US" sz="1200" cap="none" dirty="0">
                <a:solidFill>
                  <a:srgbClr val="FFFF00"/>
                </a:solidFill>
                <a:latin typeface="Courier" pitchFamily="2" charset="0"/>
              </a:rPr>
            </a:br>
            <a:endParaRPr lang="en-US" sz="1200" cap="none" dirty="0">
              <a:solidFill>
                <a:srgbClr val="FFFF00"/>
              </a:solidFill>
              <a:latin typeface="Courier" pitchFamily="2" charset="0"/>
            </a:endParaRPr>
          </a:p>
          <a:p>
            <a:pPr marL="0" indent="0">
              <a:buNone/>
            </a:pPr>
            <a:endParaRPr lang="en-US" sz="1200" cap="none" dirty="0">
              <a:solidFill>
                <a:srgbClr val="FFFF00"/>
              </a:solidFill>
              <a:latin typeface="Courier" pitchFamily="2" charset="0"/>
            </a:endParaRPr>
          </a:p>
        </p:txBody>
      </p:sp>
    </p:spTree>
    <p:extLst>
      <p:ext uri="{BB962C8B-B14F-4D97-AF65-F5344CB8AC3E}">
        <p14:creationId xmlns:p14="http://schemas.microsoft.com/office/powerpoint/2010/main" val="2067031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3314" name="Picture 2" descr="The Real Reason We Seem to Fall Short of Our Dreams - Fixt App | Video  games birthday party, Video games birthday, Level up">
            <a:extLst>
              <a:ext uri="{FF2B5EF4-FFF2-40B4-BE49-F238E27FC236}">
                <a16:creationId xmlns:a16="http://schemas.microsoft.com/office/drawing/2014/main" id="{3CFF8538-871A-FF4C-8E08-890D8DA23F1C}"/>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878" b="14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7F4A77-A39E-2846-B2AF-AD5EFA5ED367}"/>
              </a:ext>
            </a:extLst>
          </p:cNvPr>
          <p:cNvSpPr>
            <a:spLocks noGrp="1"/>
          </p:cNvSpPr>
          <p:nvPr>
            <p:ph type="title"/>
          </p:nvPr>
        </p:nvSpPr>
        <p:spPr>
          <a:xfrm>
            <a:off x="1141413" y="609600"/>
            <a:ext cx="9905998" cy="1905000"/>
          </a:xfrm>
        </p:spPr>
        <p:txBody>
          <a:bodyPr>
            <a:normAutofit/>
          </a:bodyPr>
          <a:lstStyle/>
          <a:p>
            <a:r>
              <a:rPr lang="en-US" dirty="0"/>
              <a:t>Vars: Levels</a:t>
            </a:r>
          </a:p>
        </p:txBody>
      </p:sp>
      <p:sp>
        <p:nvSpPr>
          <p:cNvPr id="3" name="Content Placeholder 2">
            <a:extLst>
              <a:ext uri="{FF2B5EF4-FFF2-40B4-BE49-F238E27FC236}">
                <a16:creationId xmlns:a16="http://schemas.microsoft.com/office/drawing/2014/main" id="{63AA4A0F-31F2-B040-BBC2-2E4E62518C65}"/>
              </a:ext>
            </a:extLst>
          </p:cNvPr>
          <p:cNvSpPr>
            <a:spLocks noGrp="1"/>
          </p:cNvSpPr>
          <p:nvPr>
            <p:ph idx="1"/>
          </p:nvPr>
        </p:nvSpPr>
        <p:spPr>
          <a:xfrm>
            <a:off x="1141413" y="2666999"/>
            <a:ext cx="9905998" cy="3124201"/>
          </a:xfrm>
        </p:spPr>
        <p:txBody>
          <a:bodyPr>
            <a:normAutofit/>
          </a:bodyPr>
          <a:lstStyle/>
          <a:p>
            <a:r>
              <a:rPr lang="en-US" dirty="0"/>
              <a:t>You can define variables at many levels:</a:t>
            </a:r>
          </a:p>
          <a:p>
            <a:pPr lvl="1"/>
            <a:r>
              <a:rPr lang="en-US" dirty="0"/>
              <a:t>Playbook</a:t>
            </a:r>
          </a:p>
          <a:p>
            <a:pPr lvl="1"/>
            <a:r>
              <a:rPr lang="en-US" dirty="0"/>
              <a:t>Inventory</a:t>
            </a:r>
          </a:p>
          <a:p>
            <a:pPr lvl="1"/>
            <a:r>
              <a:rPr lang="en-US" dirty="0" err="1"/>
              <a:t>host_vars</a:t>
            </a:r>
            <a:endParaRPr lang="en-US" dirty="0"/>
          </a:p>
          <a:p>
            <a:pPr lvl="1"/>
            <a:r>
              <a:rPr lang="en-US" dirty="0" err="1"/>
              <a:t>group_vars</a:t>
            </a:r>
            <a:endParaRPr lang="en-US" dirty="0"/>
          </a:p>
          <a:p>
            <a:pPr lvl="1"/>
            <a:r>
              <a:rPr lang="en-US" dirty="0"/>
              <a:t>On the command line</a:t>
            </a:r>
          </a:p>
        </p:txBody>
      </p:sp>
    </p:spTree>
    <p:extLst>
      <p:ext uri="{BB962C8B-B14F-4D97-AF65-F5344CB8AC3E}">
        <p14:creationId xmlns:p14="http://schemas.microsoft.com/office/powerpoint/2010/main" val="4189491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5364" name="Picture 4" descr="The First Order Symbol by Rebellion-10 | Star wars art, Star wars symbols,  Star wars tattoo">
            <a:extLst>
              <a:ext uri="{FF2B5EF4-FFF2-40B4-BE49-F238E27FC236}">
                <a16:creationId xmlns:a16="http://schemas.microsoft.com/office/drawing/2014/main" id="{DBA85150-9066-DB41-AD08-52D9193243AE}"/>
              </a:ext>
            </a:extLst>
          </p:cNvPr>
          <p:cNvPicPr>
            <a:picLocks noChangeAspect="1" noChangeArrowheads="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t="20251" b="375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a:extLst>
              <a:ext uri="{FF2B5EF4-FFF2-40B4-BE49-F238E27FC236}">
                <a16:creationId xmlns:a16="http://schemas.microsoft.com/office/drawing/2014/main" id="{E0A0A5F7-E533-B24F-A14E-7F38FC5743CE}"/>
              </a:ext>
            </a:extLst>
          </p:cNvPr>
          <p:cNvSpPr>
            <a:spLocks noGrp="1"/>
          </p:cNvSpPr>
          <p:nvPr>
            <p:ph type="title"/>
          </p:nvPr>
        </p:nvSpPr>
        <p:spPr>
          <a:xfrm>
            <a:off x="1141413" y="609600"/>
            <a:ext cx="9902952" cy="914400"/>
          </a:xfrm>
        </p:spPr>
        <p:txBody>
          <a:bodyPr/>
          <a:lstStyle/>
          <a:p>
            <a:r>
              <a:rPr lang="en-US" dirty="0"/>
              <a:t>Order of Precedence</a:t>
            </a:r>
          </a:p>
        </p:txBody>
      </p:sp>
      <p:sp>
        <p:nvSpPr>
          <p:cNvPr id="23" name="Content Placeholder 4">
            <a:extLst>
              <a:ext uri="{FF2B5EF4-FFF2-40B4-BE49-F238E27FC236}">
                <a16:creationId xmlns:a16="http://schemas.microsoft.com/office/drawing/2014/main" id="{9AF66B2F-D03D-024A-951A-7F9D6736C878}"/>
              </a:ext>
            </a:extLst>
          </p:cNvPr>
          <p:cNvSpPr>
            <a:spLocks noGrp="1"/>
          </p:cNvSpPr>
          <p:nvPr>
            <p:ph sz="half" idx="1"/>
          </p:nvPr>
        </p:nvSpPr>
        <p:spPr>
          <a:xfrm>
            <a:off x="1141412" y="1616075"/>
            <a:ext cx="4876800" cy="4175125"/>
          </a:xfrm>
        </p:spPr>
        <p:txBody>
          <a:bodyPr>
            <a:normAutofit fontScale="92500" lnSpcReduction="20000"/>
          </a:bodyPr>
          <a:lstStyle/>
          <a:p>
            <a:pPr marL="342900" indent="-342900">
              <a:buFont typeface="+mj-lt"/>
              <a:buAutoNum type="arabicPeriod"/>
            </a:pPr>
            <a:r>
              <a:rPr lang="en-US" dirty="0">
                <a:effectLst/>
              </a:rPr>
              <a:t>command line values</a:t>
            </a:r>
          </a:p>
          <a:p>
            <a:pPr marL="342900" indent="-342900">
              <a:buFont typeface="+mj-lt"/>
              <a:buAutoNum type="arabicPeriod"/>
            </a:pPr>
            <a:r>
              <a:rPr lang="en-US" dirty="0">
                <a:effectLst/>
              </a:rPr>
              <a:t>role defaults </a:t>
            </a:r>
          </a:p>
          <a:p>
            <a:pPr marL="342900" indent="-342900">
              <a:buFont typeface="+mj-lt"/>
              <a:buAutoNum type="arabicPeriod"/>
            </a:pPr>
            <a:r>
              <a:rPr lang="en-US" dirty="0">
                <a:effectLst/>
              </a:rPr>
              <a:t>inventory file or script group vars</a:t>
            </a:r>
          </a:p>
          <a:p>
            <a:pPr marL="342900" indent="-342900">
              <a:buFont typeface="+mj-lt"/>
              <a:buAutoNum type="arabicPeriod"/>
            </a:pPr>
            <a:r>
              <a:rPr lang="en-US" dirty="0">
                <a:effectLst/>
              </a:rPr>
              <a:t>inventory </a:t>
            </a:r>
            <a:r>
              <a:rPr lang="en-US" dirty="0" err="1">
                <a:effectLst/>
              </a:rPr>
              <a:t>group_vars</a:t>
            </a:r>
            <a:r>
              <a:rPr lang="en-US" dirty="0">
                <a:effectLst/>
              </a:rPr>
              <a:t>/all </a:t>
            </a:r>
          </a:p>
          <a:p>
            <a:pPr marL="342900" indent="-342900">
              <a:buFont typeface="+mj-lt"/>
              <a:buAutoNum type="arabicPeriod"/>
            </a:pPr>
            <a:r>
              <a:rPr lang="en-US" dirty="0">
                <a:effectLst/>
              </a:rPr>
              <a:t>playbook </a:t>
            </a:r>
            <a:r>
              <a:rPr lang="en-US" dirty="0" err="1">
                <a:effectLst/>
              </a:rPr>
              <a:t>group_vars</a:t>
            </a:r>
            <a:r>
              <a:rPr lang="en-US" dirty="0">
                <a:effectLst/>
              </a:rPr>
              <a:t>/all</a:t>
            </a:r>
          </a:p>
          <a:p>
            <a:pPr marL="342900" indent="-342900">
              <a:buFont typeface="+mj-lt"/>
              <a:buAutoNum type="arabicPeriod"/>
            </a:pPr>
            <a:r>
              <a:rPr lang="en-US" dirty="0">
                <a:effectLst/>
              </a:rPr>
              <a:t>inventory </a:t>
            </a:r>
            <a:r>
              <a:rPr lang="en-US" dirty="0" err="1">
                <a:effectLst/>
              </a:rPr>
              <a:t>group_vars</a:t>
            </a:r>
            <a:r>
              <a:rPr lang="en-US" dirty="0">
                <a:effectLst/>
              </a:rPr>
              <a:t>/* </a:t>
            </a:r>
          </a:p>
          <a:p>
            <a:pPr marL="342900" indent="-342900">
              <a:buFont typeface="+mj-lt"/>
              <a:buAutoNum type="arabicPeriod"/>
            </a:pPr>
            <a:r>
              <a:rPr lang="en-US" dirty="0">
                <a:effectLst/>
              </a:rPr>
              <a:t>playbook </a:t>
            </a:r>
            <a:r>
              <a:rPr lang="en-US" dirty="0" err="1">
                <a:effectLst/>
              </a:rPr>
              <a:t>group_vars</a:t>
            </a:r>
            <a:r>
              <a:rPr lang="en-US" dirty="0">
                <a:effectLst/>
              </a:rPr>
              <a:t>/*</a:t>
            </a:r>
          </a:p>
          <a:p>
            <a:pPr marL="342900" indent="-342900">
              <a:buFont typeface="+mj-lt"/>
              <a:buAutoNum type="arabicPeriod"/>
            </a:pPr>
            <a:r>
              <a:rPr lang="en-US" dirty="0">
                <a:effectLst/>
              </a:rPr>
              <a:t>inventory file or script host vars</a:t>
            </a:r>
          </a:p>
          <a:p>
            <a:pPr marL="342900" indent="-342900">
              <a:buFont typeface="+mj-lt"/>
              <a:buAutoNum type="arabicPeriod"/>
            </a:pPr>
            <a:r>
              <a:rPr lang="en-US" dirty="0">
                <a:effectLst/>
              </a:rPr>
              <a:t>inventory </a:t>
            </a:r>
            <a:r>
              <a:rPr lang="en-US" dirty="0" err="1">
                <a:effectLst/>
              </a:rPr>
              <a:t>host_vars</a:t>
            </a:r>
            <a:r>
              <a:rPr lang="en-US" dirty="0">
                <a:effectLst/>
              </a:rPr>
              <a:t>/*</a:t>
            </a:r>
          </a:p>
          <a:p>
            <a:pPr marL="342900" indent="-342900">
              <a:buFont typeface="+mj-lt"/>
              <a:buAutoNum type="arabicPeriod"/>
            </a:pPr>
            <a:r>
              <a:rPr lang="en-US" dirty="0">
                <a:effectLst/>
              </a:rPr>
              <a:t>playbook </a:t>
            </a:r>
            <a:r>
              <a:rPr lang="en-US" dirty="0" err="1">
                <a:effectLst/>
              </a:rPr>
              <a:t>host_vars</a:t>
            </a:r>
            <a:r>
              <a:rPr lang="en-US" dirty="0">
                <a:effectLst/>
              </a:rPr>
              <a:t>/*</a:t>
            </a:r>
          </a:p>
          <a:p>
            <a:pPr marL="342900" indent="-342900">
              <a:buFont typeface="+mj-lt"/>
              <a:buAutoNum type="arabicPeriod"/>
            </a:pPr>
            <a:r>
              <a:rPr lang="en-US" dirty="0">
                <a:effectLst/>
              </a:rPr>
              <a:t>host facts / cached </a:t>
            </a:r>
            <a:r>
              <a:rPr lang="en-US" dirty="0" err="1">
                <a:effectLst/>
              </a:rPr>
              <a:t>set_facts</a:t>
            </a:r>
            <a:endParaRPr lang="en-US" dirty="0">
              <a:effectLst/>
            </a:endParaRPr>
          </a:p>
        </p:txBody>
      </p:sp>
      <p:sp>
        <p:nvSpPr>
          <p:cNvPr id="24" name="Content Placeholder 5">
            <a:extLst>
              <a:ext uri="{FF2B5EF4-FFF2-40B4-BE49-F238E27FC236}">
                <a16:creationId xmlns:a16="http://schemas.microsoft.com/office/drawing/2014/main" id="{AAA3BA6F-CEC4-BB42-89C5-AAFA94F7D1D9}"/>
              </a:ext>
            </a:extLst>
          </p:cNvPr>
          <p:cNvSpPr txBox="1">
            <a:spLocks/>
          </p:cNvSpPr>
          <p:nvPr/>
        </p:nvSpPr>
        <p:spPr>
          <a:xfrm>
            <a:off x="6170612" y="1616075"/>
            <a:ext cx="4876800" cy="4175125"/>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342900" indent="-342900">
              <a:buFont typeface="+mj-lt"/>
              <a:buAutoNum type="arabicPeriod" startAt="12"/>
            </a:pPr>
            <a:r>
              <a:rPr lang="en-US">
                <a:effectLst/>
              </a:rPr>
              <a:t>play vars</a:t>
            </a:r>
          </a:p>
          <a:p>
            <a:pPr marL="342900" indent="-342900">
              <a:buFont typeface="+mj-lt"/>
              <a:buAutoNum type="arabicPeriod" startAt="12"/>
            </a:pPr>
            <a:r>
              <a:rPr lang="en-US">
                <a:effectLst/>
              </a:rPr>
              <a:t>play vars_prompt</a:t>
            </a:r>
          </a:p>
          <a:p>
            <a:pPr marL="342900" indent="-342900">
              <a:buFont typeface="+mj-lt"/>
              <a:buAutoNum type="arabicPeriod" startAt="12"/>
            </a:pPr>
            <a:r>
              <a:rPr lang="en-US">
                <a:effectLst/>
              </a:rPr>
              <a:t>play vars_files</a:t>
            </a:r>
          </a:p>
          <a:p>
            <a:pPr marL="342900" indent="-342900">
              <a:buFont typeface="+mj-lt"/>
              <a:buAutoNum type="arabicPeriod" startAt="12"/>
            </a:pPr>
            <a:r>
              <a:rPr lang="en-US">
                <a:effectLst/>
              </a:rPr>
              <a:t>role vars (defined in role/vars/main.yml)</a:t>
            </a:r>
          </a:p>
          <a:p>
            <a:pPr marL="342900" indent="-342900">
              <a:buFont typeface="+mj-lt"/>
              <a:buAutoNum type="arabicPeriod" startAt="12"/>
            </a:pPr>
            <a:r>
              <a:rPr lang="en-US">
                <a:effectLst/>
              </a:rPr>
              <a:t>block vars (only for tasks in block)</a:t>
            </a:r>
          </a:p>
          <a:p>
            <a:pPr marL="342900" indent="-342900">
              <a:buFont typeface="+mj-lt"/>
              <a:buAutoNum type="arabicPeriod" startAt="12"/>
            </a:pPr>
            <a:r>
              <a:rPr lang="en-US">
                <a:effectLst/>
              </a:rPr>
              <a:t>task vars (only for the task)</a:t>
            </a:r>
          </a:p>
          <a:p>
            <a:pPr marL="342900" indent="-342900">
              <a:buFont typeface="+mj-lt"/>
              <a:buAutoNum type="arabicPeriod" startAt="12"/>
            </a:pPr>
            <a:r>
              <a:rPr lang="en-US">
                <a:effectLst/>
              </a:rPr>
              <a:t>include_vars</a:t>
            </a:r>
          </a:p>
          <a:p>
            <a:pPr marL="342900" indent="-342900">
              <a:buFont typeface="+mj-lt"/>
              <a:buAutoNum type="arabicPeriod" startAt="12"/>
            </a:pPr>
            <a:r>
              <a:rPr lang="en-US">
                <a:effectLst/>
              </a:rPr>
              <a:t>set_facts / registered vars</a:t>
            </a:r>
          </a:p>
          <a:p>
            <a:pPr marL="342900" indent="-342900">
              <a:buFont typeface="+mj-lt"/>
              <a:buAutoNum type="arabicPeriod" startAt="12"/>
            </a:pPr>
            <a:r>
              <a:rPr lang="en-US">
                <a:effectLst/>
              </a:rPr>
              <a:t>role (and include_role) params</a:t>
            </a:r>
          </a:p>
          <a:p>
            <a:pPr marL="342900" indent="-342900">
              <a:buFont typeface="+mj-lt"/>
              <a:buAutoNum type="arabicPeriod" startAt="12"/>
            </a:pPr>
            <a:r>
              <a:rPr lang="en-US">
                <a:effectLst/>
              </a:rPr>
              <a:t>include params</a:t>
            </a:r>
          </a:p>
          <a:p>
            <a:pPr marL="342900" indent="-342900">
              <a:buFont typeface="+mj-lt"/>
              <a:buAutoNum type="arabicPeriod" startAt="12"/>
            </a:pPr>
            <a:r>
              <a:rPr lang="en-US">
                <a:effectLst/>
              </a:rPr>
              <a:t>extra vars (for example, -e "user=my_user")(always win precedence)</a:t>
            </a:r>
            <a:endParaRPr lang="en-US" dirty="0">
              <a:effectLst/>
            </a:endParaRPr>
          </a:p>
        </p:txBody>
      </p:sp>
      <p:sp>
        <p:nvSpPr>
          <p:cNvPr id="25" name="Rectangle 24">
            <a:extLst>
              <a:ext uri="{FF2B5EF4-FFF2-40B4-BE49-F238E27FC236}">
                <a16:creationId xmlns:a16="http://schemas.microsoft.com/office/drawing/2014/main" id="{EB1582EB-9A7D-874F-8203-2CFCF2802B73}"/>
              </a:ext>
            </a:extLst>
          </p:cNvPr>
          <p:cNvSpPr/>
          <p:nvPr/>
        </p:nvSpPr>
        <p:spPr>
          <a:xfrm>
            <a:off x="2774534" y="6045588"/>
            <a:ext cx="6096000" cy="480131"/>
          </a:xfrm>
          <a:prstGeom prst="rect">
            <a:avLst/>
          </a:prstGeom>
        </p:spPr>
        <p:txBody>
          <a:bodyPr>
            <a:spAutoFit/>
          </a:bodyPr>
          <a:lstStyle/>
          <a:p>
            <a:pPr algn="ctr">
              <a:lnSpc>
                <a:spcPct val="90000"/>
              </a:lnSpc>
              <a:spcBef>
                <a:spcPct val="20000"/>
              </a:spcBef>
              <a:spcAft>
                <a:spcPts val="600"/>
              </a:spcAft>
              <a:buClr>
                <a:schemeClr val="tx1"/>
              </a:buClr>
              <a:buSzPct val="100000"/>
            </a:pPr>
            <a:r>
              <a:rPr lang="en-US" sz="1400" i="1" cap="small" dirty="0">
                <a:gradFill flip="none" rotWithShape="1">
                  <a:gsLst>
                    <a:gs pos="0">
                      <a:schemeClr val="tx1"/>
                    </a:gs>
                    <a:gs pos="100000">
                      <a:schemeClr val="tx1">
                        <a:lumMod val="75000"/>
                      </a:schemeClr>
                    </a:gs>
                  </a:gsLst>
                  <a:lin ang="5580000" scaled="0"/>
                  <a:tileRect/>
                </a:gradFill>
              </a:rPr>
              <a:t>The order of precedence from least to greatest (the last listed variables override all other variables)</a:t>
            </a:r>
          </a:p>
        </p:txBody>
      </p:sp>
    </p:spTree>
    <p:extLst>
      <p:ext uri="{BB962C8B-B14F-4D97-AF65-F5344CB8AC3E}">
        <p14:creationId xmlns:p14="http://schemas.microsoft.com/office/powerpoint/2010/main" val="4153563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290" name="Picture 2" descr="Just the facts, ma'am&quot; | Jefferson Public Radio">
            <a:extLst>
              <a:ext uri="{FF2B5EF4-FFF2-40B4-BE49-F238E27FC236}">
                <a16:creationId xmlns:a16="http://schemas.microsoft.com/office/drawing/2014/main" id="{D4D7ABC8-4C59-E54B-8036-26812224D5D0}"/>
              </a:ext>
            </a:extLst>
          </p:cNvPr>
          <p:cNvPicPr>
            <a:picLocks noChangeAspect="1" noChangeArrowheads="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t="16045" b="2298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2010024-58EB-9443-986F-D30A202EB884}"/>
              </a:ext>
            </a:extLst>
          </p:cNvPr>
          <p:cNvSpPr>
            <a:spLocks noGrp="1"/>
          </p:cNvSpPr>
          <p:nvPr>
            <p:ph type="title"/>
          </p:nvPr>
        </p:nvSpPr>
        <p:spPr>
          <a:xfrm>
            <a:off x="1392089" y="581114"/>
            <a:ext cx="8676222" cy="853156"/>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Just the facts</a:t>
            </a:r>
          </a:p>
        </p:txBody>
      </p:sp>
    </p:spTree>
    <p:extLst>
      <p:ext uri="{BB962C8B-B14F-4D97-AF65-F5344CB8AC3E}">
        <p14:creationId xmlns:p14="http://schemas.microsoft.com/office/powerpoint/2010/main" val="1621715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665E-F6FE-1E40-9711-3BD5B9CC3572}"/>
              </a:ext>
            </a:extLst>
          </p:cNvPr>
          <p:cNvSpPr>
            <a:spLocks noGrp="1"/>
          </p:cNvSpPr>
          <p:nvPr>
            <p:ph type="title"/>
          </p:nvPr>
        </p:nvSpPr>
        <p:spPr/>
        <p:txBody>
          <a:bodyPr/>
          <a:lstStyle/>
          <a:p>
            <a:r>
              <a:rPr lang="en-US" dirty="0"/>
              <a:t>Facts</a:t>
            </a:r>
          </a:p>
        </p:txBody>
      </p:sp>
      <p:sp>
        <p:nvSpPr>
          <p:cNvPr id="3" name="Content Placeholder 2">
            <a:extLst>
              <a:ext uri="{FF2B5EF4-FFF2-40B4-BE49-F238E27FC236}">
                <a16:creationId xmlns:a16="http://schemas.microsoft.com/office/drawing/2014/main" id="{FAD31D2D-E7CA-CE4F-A442-5065C79A7310}"/>
              </a:ext>
            </a:extLst>
          </p:cNvPr>
          <p:cNvSpPr>
            <a:spLocks noGrp="1"/>
          </p:cNvSpPr>
          <p:nvPr>
            <p:ph idx="1"/>
          </p:nvPr>
        </p:nvSpPr>
        <p:spPr/>
        <p:txBody>
          <a:bodyPr>
            <a:normAutofit fontScale="92500" lnSpcReduction="10000"/>
          </a:bodyPr>
          <a:lstStyle/>
          <a:p>
            <a:r>
              <a:rPr lang="en-US" dirty="0">
                <a:effectLst/>
              </a:rPr>
              <a:t>With Ansible you can retrieve or discover certain variables containing information about your remote systems or about Ansible itself</a:t>
            </a:r>
          </a:p>
          <a:p>
            <a:r>
              <a:rPr lang="en-US" dirty="0">
                <a:effectLst/>
              </a:rPr>
              <a:t>Variables related to remote systems are called facts including operating systems, IP addresses, attached filesystems, and more</a:t>
            </a:r>
          </a:p>
          <a:p>
            <a:pPr lvl="1"/>
            <a:r>
              <a:rPr lang="en-US" dirty="0">
                <a:effectLst/>
              </a:rPr>
              <a:t>With facts, you can use the behavior or state of one system as configuration on other systems</a:t>
            </a:r>
          </a:p>
          <a:p>
            <a:pPr lvl="1"/>
            <a:r>
              <a:rPr lang="en-US" dirty="0">
                <a:effectLst/>
              </a:rPr>
              <a:t>For example, you can use the IP address of one system as a configuration value on another system</a:t>
            </a:r>
          </a:p>
          <a:p>
            <a:r>
              <a:rPr lang="en-US" dirty="0">
                <a:effectLst/>
              </a:rPr>
              <a:t> You can access this data in the </a:t>
            </a:r>
            <a:r>
              <a:rPr lang="en-US" dirty="0" err="1">
                <a:effectLst/>
              </a:rPr>
              <a:t>ansible_facts</a:t>
            </a:r>
            <a:r>
              <a:rPr lang="en-US" dirty="0">
                <a:effectLst/>
              </a:rPr>
              <a:t> variable</a:t>
            </a:r>
          </a:p>
          <a:p>
            <a:r>
              <a:rPr lang="en-US" dirty="0">
                <a:effectLst/>
              </a:rPr>
              <a:t>By default, you can also access some Ansible facts as top-level variables with the ansible_ prefix. You can disable this behavior using the </a:t>
            </a:r>
            <a:r>
              <a:rPr lang="en-US" dirty="0" err="1">
                <a:effectLst/>
              </a:rPr>
              <a:t>inject_facts_as_vars</a:t>
            </a:r>
            <a:r>
              <a:rPr lang="en-US" dirty="0">
                <a:effectLst/>
              </a:rPr>
              <a:t> setting</a:t>
            </a:r>
          </a:p>
          <a:p>
            <a:r>
              <a:rPr lang="en-US" dirty="0">
                <a:effectLst/>
              </a:rPr>
              <a:t>Variables related to Ansible are called magic variables</a:t>
            </a:r>
            <a:endParaRPr lang="en-US" dirty="0"/>
          </a:p>
        </p:txBody>
      </p:sp>
      <p:sp>
        <p:nvSpPr>
          <p:cNvPr id="4" name="Rectangle 3">
            <a:extLst>
              <a:ext uri="{FF2B5EF4-FFF2-40B4-BE49-F238E27FC236}">
                <a16:creationId xmlns:a16="http://schemas.microsoft.com/office/drawing/2014/main" id="{3AAE5134-7FDB-DE43-9216-F457DB5BB85E}"/>
              </a:ext>
            </a:extLst>
          </p:cNvPr>
          <p:cNvSpPr/>
          <p:nvPr/>
        </p:nvSpPr>
        <p:spPr>
          <a:xfrm>
            <a:off x="3531999" y="6361783"/>
            <a:ext cx="5121779" cy="246221"/>
          </a:xfrm>
          <a:prstGeom prst="rect">
            <a:avLst/>
          </a:prstGeom>
        </p:spPr>
        <p:txBody>
          <a:bodyPr wrap="square">
            <a:spAutoFit/>
          </a:bodyPr>
          <a:lstStyle/>
          <a:p>
            <a:r>
              <a:rPr lang="en-US" sz="1000" dirty="0"/>
              <a:t>https://</a:t>
            </a:r>
            <a:r>
              <a:rPr lang="en-US" sz="1000" dirty="0" err="1"/>
              <a:t>docs.ansible.com</a:t>
            </a:r>
            <a:r>
              <a:rPr lang="en-US" sz="1000" dirty="0"/>
              <a:t>/ansible/latest/</a:t>
            </a:r>
            <a:r>
              <a:rPr lang="en-US" sz="1000" dirty="0" err="1"/>
              <a:t>user_guide</a:t>
            </a:r>
            <a:r>
              <a:rPr lang="en-US" sz="1000" dirty="0"/>
              <a:t>/</a:t>
            </a:r>
            <a:r>
              <a:rPr lang="en-US" sz="1000" dirty="0" err="1"/>
              <a:t>playbooks_vars_facts.html</a:t>
            </a:r>
            <a:endParaRPr lang="en-US" sz="1000" dirty="0"/>
          </a:p>
        </p:txBody>
      </p:sp>
    </p:spTree>
    <p:extLst>
      <p:ext uri="{BB962C8B-B14F-4D97-AF65-F5344CB8AC3E}">
        <p14:creationId xmlns:p14="http://schemas.microsoft.com/office/powerpoint/2010/main" val="461175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795A-5F66-BA43-92D8-1105E7CC4E28}"/>
              </a:ext>
            </a:extLst>
          </p:cNvPr>
          <p:cNvSpPr>
            <a:spLocks noGrp="1"/>
          </p:cNvSpPr>
          <p:nvPr>
            <p:ph type="title"/>
          </p:nvPr>
        </p:nvSpPr>
        <p:spPr/>
        <p:txBody>
          <a:bodyPr/>
          <a:lstStyle/>
          <a:p>
            <a:r>
              <a:rPr lang="en-US" dirty="0"/>
              <a:t>Gather Facts Example</a:t>
            </a:r>
          </a:p>
        </p:txBody>
      </p:sp>
      <p:sp>
        <p:nvSpPr>
          <p:cNvPr id="3" name="Content Placeholder 2">
            <a:extLst>
              <a:ext uri="{FF2B5EF4-FFF2-40B4-BE49-F238E27FC236}">
                <a16:creationId xmlns:a16="http://schemas.microsoft.com/office/drawing/2014/main" id="{6F77BAD3-BF2E-634F-BC87-B617E4208DF2}"/>
              </a:ext>
            </a:extLst>
          </p:cNvPr>
          <p:cNvSpPr>
            <a:spLocks noGrp="1"/>
          </p:cNvSpPr>
          <p:nvPr>
            <p:ph idx="1"/>
          </p:nvPr>
        </p:nvSpPr>
        <p:spPr/>
        <p:txBody>
          <a:bodyPr/>
          <a:lstStyle/>
          <a:p>
            <a:endParaRPr lang="en-US" dirty="0"/>
          </a:p>
        </p:txBody>
      </p:sp>
      <p:sp>
        <p:nvSpPr>
          <p:cNvPr id="5" name="Text Placeholder 4">
            <a:extLst>
              <a:ext uri="{FF2B5EF4-FFF2-40B4-BE49-F238E27FC236}">
                <a16:creationId xmlns:a16="http://schemas.microsoft.com/office/drawing/2014/main" id="{B472831B-0CF6-CD46-A546-B2759055538B}"/>
              </a:ext>
            </a:extLst>
          </p:cNvPr>
          <p:cNvSpPr>
            <a:spLocks noGrp="1"/>
          </p:cNvSpPr>
          <p:nvPr>
            <p:ph type="body" sz="half" idx="2"/>
          </p:nvPr>
        </p:nvSpPr>
        <p:spPr/>
        <p:txBody>
          <a:bodyPr/>
          <a:lstStyle/>
          <a:p>
            <a:r>
              <a:rPr lang="en-US" dirty="0"/>
              <a:t>Gather Facts from the command Line </a:t>
            </a:r>
          </a:p>
        </p:txBody>
      </p:sp>
      <p:sp>
        <p:nvSpPr>
          <p:cNvPr id="4" name="Content Placeholder 2">
            <a:extLst>
              <a:ext uri="{FF2B5EF4-FFF2-40B4-BE49-F238E27FC236}">
                <a16:creationId xmlns:a16="http://schemas.microsoft.com/office/drawing/2014/main" id="{FADDE542-CE9D-3B4E-99FE-EB271A4C6EF0}"/>
              </a:ext>
            </a:extLst>
          </p:cNvPr>
          <p:cNvSpPr txBox="1">
            <a:spLocks/>
          </p:cNvSpPr>
          <p:nvPr/>
        </p:nvSpPr>
        <p:spPr>
          <a:xfrm>
            <a:off x="5553494" y="2686150"/>
            <a:ext cx="4506353" cy="1028503"/>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ctr" anchorCtr="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en-US" sz="1200" cap="none" dirty="0">
                <a:solidFill>
                  <a:srgbClr val="FFFF00"/>
                </a:solidFill>
                <a:latin typeface="Courier" pitchFamily="2" charset="0"/>
              </a:rPr>
              <a:t>ansible -m setup app01</a:t>
            </a:r>
          </a:p>
        </p:txBody>
      </p:sp>
    </p:spTree>
    <p:extLst>
      <p:ext uri="{BB962C8B-B14F-4D97-AF65-F5344CB8AC3E}">
        <p14:creationId xmlns:p14="http://schemas.microsoft.com/office/powerpoint/2010/main" val="3845247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AE43-B3F4-CA49-B372-A04100DE72A6}"/>
              </a:ext>
            </a:extLst>
          </p:cNvPr>
          <p:cNvSpPr>
            <a:spLocks noGrp="1"/>
          </p:cNvSpPr>
          <p:nvPr>
            <p:ph type="title"/>
          </p:nvPr>
        </p:nvSpPr>
        <p:spPr/>
        <p:txBody>
          <a:bodyPr/>
          <a:lstStyle/>
          <a:p>
            <a:r>
              <a:rPr lang="en-US" dirty="0"/>
              <a:t>Vars/Facts lab run</a:t>
            </a:r>
          </a:p>
        </p:txBody>
      </p:sp>
      <p:sp>
        <p:nvSpPr>
          <p:cNvPr id="4" name="Content Placeholder 2">
            <a:extLst>
              <a:ext uri="{FF2B5EF4-FFF2-40B4-BE49-F238E27FC236}">
                <a16:creationId xmlns:a16="http://schemas.microsoft.com/office/drawing/2014/main" id="{673ACC56-CFAD-E843-B49F-FC09B3D4F5A7}"/>
              </a:ext>
            </a:extLst>
          </p:cNvPr>
          <p:cNvSpPr txBox="1">
            <a:spLocks noGrp="1"/>
          </p:cNvSpPr>
          <p:nvPr>
            <p:ph idx="1"/>
          </p:nvPr>
        </p:nvSpPr>
        <p:spPr>
          <a:xfrm>
            <a:off x="2910494" y="1524000"/>
            <a:ext cx="7049294" cy="5082205"/>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fontScale="25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3200" cap="none" dirty="0">
                <a:solidFill>
                  <a:srgbClr val="FFFF00"/>
                </a:solidFill>
                <a:latin typeface="Courier" pitchFamily="2" charset="0"/>
              </a:rPr>
              <a:t>---</a:t>
            </a:r>
          </a:p>
          <a:p>
            <a:pPr marL="0" indent="0">
              <a:buNone/>
            </a:pPr>
            <a:r>
              <a:rPr lang="en-US" sz="3200" cap="none" dirty="0">
                <a:solidFill>
                  <a:srgbClr val="FFFF00"/>
                </a:solidFill>
                <a:latin typeface="Courier" pitchFamily="2" charset="0"/>
              </a:rPr>
              <a:t>  - name: </a:t>
            </a:r>
            <a:r>
              <a:rPr lang="en-US" sz="3200" cap="none" dirty="0" err="1">
                <a:solidFill>
                  <a:srgbClr val="FFFF00"/>
                </a:solidFill>
                <a:latin typeface="Courier" pitchFamily="2" charset="0"/>
              </a:rPr>
              <a:t>vars_playbook</a:t>
            </a:r>
            <a:br>
              <a:rPr lang="en-US" sz="3200" cap="none" dirty="0">
                <a:solidFill>
                  <a:srgbClr val="FFFF00"/>
                </a:solidFill>
                <a:latin typeface="Courier" pitchFamily="2" charset="0"/>
              </a:rPr>
            </a:br>
            <a:r>
              <a:rPr lang="en-US" sz="3200" cap="none" dirty="0">
                <a:solidFill>
                  <a:srgbClr val="FFFF00"/>
                </a:solidFill>
                <a:latin typeface="Courier" pitchFamily="2" charset="0"/>
              </a:rPr>
              <a:t>    hosts: webservers</a:t>
            </a:r>
            <a:br>
              <a:rPr lang="en-US" sz="3200" cap="none" dirty="0">
                <a:solidFill>
                  <a:srgbClr val="FFFF00"/>
                </a:solidFill>
                <a:latin typeface="Courier" pitchFamily="2" charset="0"/>
              </a:rPr>
            </a:br>
            <a:r>
              <a:rPr lang="en-US" sz="3200" cap="none" dirty="0">
                <a:solidFill>
                  <a:srgbClr val="FFFF00"/>
                </a:solidFill>
                <a:latin typeface="Courier" pitchFamily="2" charset="0"/>
              </a:rPr>
              <a:t>    </a:t>
            </a:r>
            <a:r>
              <a:rPr lang="en-US" sz="3200" cap="none" dirty="0" err="1">
                <a:solidFill>
                  <a:srgbClr val="FFFF00"/>
                </a:solidFill>
                <a:latin typeface="Courier" pitchFamily="2" charset="0"/>
              </a:rPr>
              <a:t>remote_user</a:t>
            </a:r>
            <a:r>
              <a:rPr lang="en-US" sz="3200" cap="none" dirty="0">
                <a:solidFill>
                  <a:srgbClr val="FFFF00"/>
                </a:solidFill>
                <a:latin typeface="Courier" pitchFamily="2" charset="0"/>
              </a:rPr>
              <a:t>: vagrant</a:t>
            </a:r>
            <a:br>
              <a:rPr lang="en-US" sz="3200" cap="none" dirty="0">
                <a:solidFill>
                  <a:srgbClr val="FFFF00"/>
                </a:solidFill>
                <a:latin typeface="Courier" pitchFamily="2" charset="0"/>
              </a:rPr>
            </a:br>
            <a:r>
              <a:rPr lang="en-US" sz="3200" cap="none" dirty="0">
                <a:solidFill>
                  <a:srgbClr val="FFFF00"/>
                </a:solidFill>
                <a:latin typeface="Courier" pitchFamily="2" charset="0"/>
              </a:rPr>
              <a:t>    become: yes</a:t>
            </a:r>
          </a:p>
          <a:p>
            <a:pPr marL="0" indent="0">
              <a:buNone/>
            </a:pPr>
            <a:r>
              <a:rPr lang="en-US" sz="3200" cap="none" dirty="0">
                <a:solidFill>
                  <a:srgbClr val="FFFF00"/>
                </a:solidFill>
                <a:latin typeface="Courier" pitchFamily="2" charset="0"/>
              </a:rPr>
              <a:t>    </a:t>
            </a:r>
            <a:r>
              <a:rPr lang="en-US" sz="3200" cap="none" dirty="0" err="1">
                <a:solidFill>
                  <a:srgbClr val="FFFF00"/>
                </a:solidFill>
                <a:latin typeface="Courier" pitchFamily="2" charset="0"/>
              </a:rPr>
              <a:t>become_user</a:t>
            </a:r>
            <a:r>
              <a:rPr lang="en-US" sz="3200" cap="none" dirty="0">
                <a:solidFill>
                  <a:srgbClr val="FFFF00"/>
                </a:solidFill>
                <a:latin typeface="Courier" pitchFamily="2" charset="0"/>
              </a:rPr>
              <a:t>: root</a:t>
            </a:r>
          </a:p>
          <a:p>
            <a:pPr marL="0" indent="0">
              <a:buNone/>
            </a:pPr>
            <a:endParaRPr lang="en-US" sz="3200" cap="none" dirty="0">
              <a:solidFill>
                <a:srgbClr val="FFFF00"/>
              </a:solidFill>
              <a:latin typeface="Courier" pitchFamily="2" charset="0"/>
            </a:endParaRPr>
          </a:p>
          <a:p>
            <a:pPr marL="0" indent="0">
              <a:buNone/>
            </a:pPr>
            <a:r>
              <a:rPr lang="en-US" sz="3200" cap="none" dirty="0">
                <a:solidFill>
                  <a:srgbClr val="FFFF00"/>
                </a:solidFill>
                <a:latin typeface="Courier" pitchFamily="2" charset="0"/>
              </a:rPr>
              <a:t>    vars:</a:t>
            </a:r>
          </a:p>
          <a:p>
            <a:pPr marL="0" indent="0">
              <a:buNone/>
            </a:pPr>
            <a:r>
              <a:rPr lang="en-US" sz="3200" cap="none" dirty="0">
                <a:solidFill>
                  <a:srgbClr val="FFFF00"/>
                </a:solidFill>
                <a:latin typeface="Courier" pitchFamily="2" charset="0"/>
              </a:rPr>
              <a:t>      user: admin</a:t>
            </a:r>
          </a:p>
          <a:p>
            <a:pPr marL="0" indent="0">
              <a:buNone/>
            </a:pPr>
            <a:endParaRPr lang="en-US" sz="3200" cap="none" dirty="0">
              <a:solidFill>
                <a:srgbClr val="FFFF00"/>
              </a:solidFill>
              <a:latin typeface="Courier" pitchFamily="2" charset="0"/>
            </a:endParaRPr>
          </a:p>
          <a:p>
            <a:pPr marL="0" indent="0">
              <a:buNone/>
            </a:pPr>
            <a:r>
              <a:rPr lang="en-US" sz="3200" cap="none" dirty="0">
                <a:solidFill>
                  <a:srgbClr val="FFFF00"/>
                </a:solidFill>
                <a:latin typeface="Courier" pitchFamily="2" charset="0"/>
              </a:rPr>
              <a:t>    tasks:</a:t>
            </a:r>
          </a:p>
          <a:p>
            <a:pPr marL="0" indent="0">
              <a:buNone/>
            </a:pPr>
            <a:r>
              <a:rPr lang="en-US" sz="3200" cap="none" dirty="0">
                <a:solidFill>
                  <a:srgbClr val="FFFF00"/>
                </a:solidFill>
                <a:latin typeface="Courier" pitchFamily="2" charset="0"/>
              </a:rPr>
              <a:t>      - name: Add the user 'admin' with a bash shell, appending the group '</a:t>
            </a:r>
            <a:r>
              <a:rPr lang="en-US" sz="3200" cap="none" dirty="0" err="1">
                <a:solidFill>
                  <a:srgbClr val="FFFF00"/>
                </a:solidFill>
                <a:latin typeface="Courier" pitchFamily="2" charset="0"/>
              </a:rPr>
              <a:t>adm</a:t>
            </a:r>
            <a:r>
              <a:rPr lang="en-US" sz="3200" cap="none" dirty="0">
                <a:solidFill>
                  <a:srgbClr val="FFFF00"/>
                </a:solidFill>
                <a:latin typeface="Courier" pitchFamily="2" charset="0"/>
              </a:rPr>
              <a:t>'</a:t>
            </a:r>
          </a:p>
          <a:p>
            <a:pPr marL="0" indent="0">
              <a:buNone/>
            </a:pPr>
            <a:r>
              <a:rPr lang="en-US" sz="3200" cap="none" dirty="0">
                <a:solidFill>
                  <a:srgbClr val="FFFF00"/>
                </a:solidFill>
                <a:latin typeface="Courier" pitchFamily="2" charset="0"/>
              </a:rPr>
              <a:t>        user:</a:t>
            </a:r>
          </a:p>
          <a:p>
            <a:pPr marL="0" indent="0">
              <a:buNone/>
            </a:pPr>
            <a:r>
              <a:rPr lang="en-US" sz="3200" cap="none" dirty="0">
                <a:solidFill>
                  <a:srgbClr val="FFFF00"/>
                </a:solidFill>
                <a:latin typeface="Courier" pitchFamily="2" charset="0"/>
              </a:rPr>
              <a:t>          name: "{{ user }}"</a:t>
            </a:r>
          </a:p>
          <a:p>
            <a:pPr marL="0" indent="0">
              <a:buNone/>
            </a:pPr>
            <a:r>
              <a:rPr lang="en-US" sz="3200" cap="none" dirty="0">
                <a:solidFill>
                  <a:srgbClr val="FFFF00"/>
                </a:solidFill>
                <a:latin typeface="Courier" pitchFamily="2" charset="0"/>
              </a:rPr>
              <a:t>          shell: /bin/bash</a:t>
            </a:r>
          </a:p>
          <a:p>
            <a:pPr marL="0" indent="0">
              <a:buNone/>
            </a:pPr>
            <a:r>
              <a:rPr lang="en-US" sz="3200" cap="none" dirty="0">
                <a:solidFill>
                  <a:srgbClr val="FFFF00"/>
                </a:solidFill>
                <a:latin typeface="Courier" pitchFamily="2" charset="0"/>
              </a:rPr>
              <a:t>          groups: </a:t>
            </a:r>
            <a:r>
              <a:rPr lang="en-US" sz="3200" cap="none" dirty="0" err="1">
                <a:solidFill>
                  <a:srgbClr val="FFFF00"/>
                </a:solidFill>
                <a:latin typeface="Courier" pitchFamily="2" charset="0"/>
              </a:rPr>
              <a:t>adm</a:t>
            </a:r>
            <a:endParaRPr lang="en-US" sz="3200" cap="none" dirty="0">
              <a:solidFill>
                <a:srgbClr val="FFFF00"/>
              </a:solidFill>
              <a:latin typeface="Courier" pitchFamily="2" charset="0"/>
            </a:endParaRPr>
          </a:p>
          <a:p>
            <a:pPr marL="0" indent="0">
              <a:buNone/>
            </a:pPr>
            <a:r>
              <a:rPr lang="en-US" sz="3200" cap="none" dirty="0">
                <a:solidFill>
                  <a:srgbClr val="FFFF00"/>
                </a:solidFill>
                <a:latin typeface="Courier" pitchFamily="2" charset="0"/>
              </a:rPr>
              <a:t>          append: yes</a:t>
            </a:r>
          </a:p>
          <a:p>
            <a:pPr marL="0" indent="0">
              <a:buNone/>
            </a:pPr>
            <a:endParaRPr lang="en-US" sz="3200" cap="none" dirty="0">
              <a:solidFill>
                <a:srgbClr val="FFFF00"/>
              </a:solidFill>
              <a:latin typeface="Courier" pitchFamily="2" charset="0"/>
            </a:endParaRPr>
          </a:p>
          <a:p>
            <a:pPr marL="0" indent="0">
              <a:buNone/>
            </a:pPr>
            <a:r>
              <a:rPr lang="en-US" sz="3200" cap="none" dirty="0">
                <a:solidFill>
                  <a:srgbClr val="FFFF00"/>
                </a:solidFill>
                <a:latin typeface="Courier" pitchFamily="2" charset="0"/>
              </a:rPr>
              <a:t>      - name: Return users part of </a:t>
            </a:r>
            <a:r>
              <a:rPr lang="en-US" sz="3200" cap="none" dirty="0" err="1">
                <a:solidFill>
                  <a:srgbClr val="FFFF00"/>
                </a:solidFill>
                <a:latin typeface="Courier" pitchFamily="2" charset="0"/>
              </a:rPr>
              <a:t>adm</a:t>
            </a:r>
            <a:endParaRPr lang="en-US" sz="3200" cap="none" dirty="0">
              <a:solidFill>
                <a:srgbClr val="FFFF00"/>
              </a:solidFill>
              <a:latin typeface="Courier" pitchFamily="2" charset="0"/>
            </a:endParaRPr>
          </a:p>
          <a:p>
            <a:pPr marL="0" indent="0">
              <a:buNone/>
            </a:pPr>
            <a:r>
              <a:rPr lang="en-US" sz="3200" cap="none" dirty="0">
                <a:solidFill>
                  <a:srgbClr val="FFFF00"/>
                </a:solidFill>
                <a:latin typeface="Courier" pitchFamily="2" charset="0"/>
              </a:rPr>
              <a:t>        shell: cat /</a:t>
            </a:r>
            <a:r>
              <a:rPr lang="en-US" sz="3200" cap="none" dirty="0" err="1">
                <a:solidFill>
                  <a:srgbClr val="FFFF00"/>
                </a:solidFill>
                <a:latin typeface="Courier" pitchFamily="2" charset="0"/>
              </a:rPr>
              <a:t>etc</a:t>
            </a:r>
            <a:r>
              <a:rPr lang="en-US" sz="3200" cap="none" dirty="0">
                <a:solidFill>
                  <a:srgbClr val="FFFF00"/>
                </a:solidFill>
                <a:latin typeface="Courier" pitchFamily="2" charset="0"/>
              </a:rPr>
              <a:t>/group | grep -w </a:t>
            </a:r>
            <a:r>
              <a:rPr lang="en-US" sz="3200" cap="none" dirty="0" err="1">
                <a:solidFill>
                  <a:srgbClr val="FFFF00"/>
                </a:solidFill>
                <a:latin typeface="Courier" pitchFamily="2" charset="0"/>
              </a:rPr>
              <a:t>adm</a:t>
            </a:r>
            <a:endParaRPr lang="en-US" sz="3200" cap="none" dirty="0">
              <a:solidFill>
                <a:srgbClr val="FFFF00"/>
              </a:solidFill>
              <a:latin typeface="Courier" pitchFamily="2" charset="0"/>
            </a:endParaRPr>
          </a:p>
          <a:p>
            <a:pPr marL="0" indent="0">
              <a:buNone/>
            </a:pPr>
            <a:r>
              <a:rPr lang="en-US" sz="3200" cap="none" dirty="0">
                <a:solidFill>
                  <a:srgbClr val="FFFF00"/>
                </a:solidFill>
                <a:latin typeface="Courier" pitchFamily="2" charset="0"/>
              </a:rPr>
              <a:t>        register: </a:t>
            </a:r>
            <a:r>
              <a:rPr lang="en-US" sz="3200" cap="none" dirty="0" err="1">
                <a:solidFill>
                  <a:srgbClr val="FFFF00"/>
                </a:solidFill>
                <a:latin typeface="Courier" pitchFamily="2" charset="0"/>
              </a:rPr>
              <a:t>group_results</a:t>
            </a:r>
            <a:endParaRPr lang="en-US" sz="3200" cap="none" dirty="0">
              <a:solidFill>
                <a:srgbClr val="FFFF00"/>
              </a:solidFill>
              <a:latin typeface="Courier" pitchFamily="2" charset="0"/>
            </a:endParaRPr>
          </a:p>
          <a:p>
            <a:pPr marL="0" indent="0">
              <a:buNone/>
            </a:pPr>
            <a:endParaRPr lang="en-US" sz="3200" cap="none" dirty="0">
              <a:solidFill>
                <a:srgbClr val="FFFF00"/>
              </a:solidFill>
              <a:latin typeface="Courier" pitchFamily="2" charset="0"/>
            </a:endParaRPr>
          </a:p>
          <a:p>
            <a:pPr marL="0" indent="0">
              <a:buNone/>
            </a:pPr>
            <a:r>
              <a:rPr lang="en-US" sz="3200" cap="none" dirty="0">
                <a:solidFill>
                  <a:srgbClr val="FFFF00"/>
                </a:solidFill>
                <a:latin typeface="Courier" pitchFamily="2" charset="0"/>
              </a:rPr>
              <a:t>      - name: Gathering ansible facts</a:t>
            </a:r>
          </a:p>
          <a:p>
            <a:pPr marL="0" indent="0">
              <a:buNone/>
            </a:pPr>
            <a:r>
              <a:rPr lang="en-US" sz="3200" cap="none" dirty="0">
                <a:solidFill>
                  <a:srgbClr val="FFFF00"/>
                </a:solidFill>
                <a:latin typeface="Courier" pitchFamily="2" charset="0"/>
              </a:rPr>
              <a:t>        debug:</a:t>
            </a:r>
          </a:p>
          <a:p>
            <a:pPr marL="0" indent="0">
              <a:buNone/>
            </a:pPr>
            <a:r>
              <a:rPr lang="en-US" sz="3200" cap="none" dirty="0">
                <a:solidFill>
                  <a:srgbClr val="FFFF00"/>
                </a:solidFill>
                <a:latin typeface="Courier" pitchFamily="2" charset="0"/>
              </a:rPr>
              <a:t>          msg: Users found in </a:t>
            </a:r>
            <a:r>
              <a:rPr lang="en-US" sz="3200" cap="none" dirty="0" err="1">
                <a:solidFill>
                  <a:srgbClr val="FFFF00"/>
                </a:solidFill>
                <a:latin typeface="Courier" pitchFamily="2" charset="0"/>
              </a:rPr>
              <a:t>adm</a:t>
            </a:r>
            <a:r>
              <a:rPr lang="en-US" sz="3200" cap="none" dirty="0">
                <a:solidFill>
                  <a:srgbClr val="FFFF00"/>
                </a:solidFill>
                <a:latin typeface="Courier" pitchFamily="2" charset="0"/>
              </a:rPr>
              <a:t> group for {{ </a:t>
            </a:r>
            <a:r>
              <a:rPr lang="en-US" sz="3200" cap="none" dirty="0" err="1">
                <a:solidFill>
                  <a:srgbClr val="FFFF00"/>
                </a:solidFill>
                <a:latin typeface="Courier" pitchFamily="2" charset="0"/>
              </a:rPr>
              <a:t>inventory_hostname</a:t>
            </a:r>
            <a:r>
              <a:rPr lang="en-US" sz="3200" cap="none" dirty="0">
                <a:solidFill>
                  <a:srgbClr val="FFFF00"/>
                </a:solidFill>
                <a:latin typeface="Courier" pitchFamily="2" charset="0"/>
              </a:rPr>
              <a:t> }} is {{ </a:t>
            </a:r>
            <a:r>
              <a:rPr lang="en-US" sz="3200" cap="none" dirty="0" err="1">
                <a:solidFill>
                  <a:srgbClr val="FFFF00"/>
                </a:solidFill>
                <a:latin typeface="Courier" pitchFamily="2" charset="0"/>
              </a:rPr>
              <a:t>group_results.stdout</a:t>
            </a:r>
            <a:r>
              <a:rPr lang="en-US" sz="3200" cap="none" dirty="0">
                <a:solidFill>
                  <a:srgbClr val="FFFF00"/>
                </a:solidFill>
                <a:latin typeface="Courier" pitchFamily="2" charset="0"/>
              </a:rPr>
              <a:t> }}</a:t>
            </a:r>
            <a:endParaRPr lang="en-US" sz="1200" cap="none" dirty="0">
              <a:solidFill>
                <a:srgbClr val="FFFF00"/>
              </a:solidFill>
              <a:latin typeface="Courier" pitchFamily="2" charset="0"/>
            </a:endParaRPr>
          </a:p>
        </p:txBody>
      </p:sp>
    </p:spTree>
    <p:extLst>
      <p:ext uri="{BB962C8B-B14F-4D97-AF65-F5344CB8AC3E}">
        <p14:creationId xmlns:p14="http://schemas.microsoft.com/office/powerpoint/2010/main" val="925079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050" name="Picture 2" descr="Question mark silhouette icon. Question mark icon with shadow on  transparent bac , #sponsored, #silhoue… | Question mark icon, This or that  questions, Question mark">
            <a:extLst>
              <a:ext uri="{FF2B5EF4-FFF2-40B4-BE49-F238E27FC236}">
                <a16:creationId xmlns:a16="http://schemas.microsoft.com/office/drawing/2014/main" id="{C0AF6EE4-BF4F-BF42-AA4A-8275F8AEBB78}"/>
              </a:ext>
            </a:extLst>
          </p:cNvPr>
          <p:cNvPicPr>
            <a:picLocks noChangeAspect="1" noChangeArrowheads="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t="17077" b="266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6DC6E4-9DC7-B846-9AC2-73BC983A4542}"/>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Conditionals</a:t>
            </a:r>
          </a:p>
        </p:txBody>
      </p:sp>
    </p:spTree>
    <p:extLst>
      <p:ext uri="{BB962C8B-B14F-4D97-AF65-F5344CB8AC3E}">
        <p14:creationId xmlns:p14="http://schemas.microsoft.com/office/powerpoint/2010/main" val="220578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9B6BE-5A0A-4444-9291-1111057ACB73}"/>
              </a:ext>
            </a:extLst>
          </p:cNvPr>
          <p:cNvSpPr>
            <a:spLocks noGrp="1"/>
          </p:cNvSpPr>
          <p:nvPr>
            <p:ph type="title"/>
          </p:nvPr>
        </p:nvSpPr>
        <p:spPr/>
        <p:txBody>
          <a:bodyPr/>
          <a:lstStyle/>
          <a:p>
            <a:r>
              <a:rPr lang="en-US" dirty="0"/>
              <a:t>Conditionals</a:t>
            </a:r>
          </a:p>
        </p:txBody>
      </p:sp>
      <p:sp>
        <p:nvSpPr>
          <p:cNvPr id="3" name="Content Placeholder 2">
            <a:extLst>
              <a:ext uri="{FF2B5EF4-FFF2-40B4-BE49-F238E27FC236}">
                <a16:creationId xmlns:a16="http://schemas.microsoft.com/office/drawing/2014/main" id="{1EC1DFA5-2CA6-CD4B-B029-6310A503128C}"/>
              </a:ext>
            </a:extLst>
          </p:cNvPr>
          <p:cNvSpPr>
            <a:spLocks noGrp="1"/>
          </p:cNvSpPr>
          <p:nvPr>
            <p:ph idx="1"/>
          </p:nvPr>
        </p:nvSpPr>
        <p:spPr/>
        <p:txBody>
          <a:bodyPr/>
          <a:lstStyle/>
          <a:p>
            <a:r>
              <a:rPr lang="en-US" dirty="0">
                <a:effectLst/>
              </a:rPr>
              <a:t>In a playbook, you may want to:</a:t>
            </a:r>
          </a:p>
          <a:p>
            <a:pPr lvl="1"/>
            <a:r>
              <a:rPr lang="en-US" dirty="0">
                <a:effectLst/>
              </a:rPr>
              <a:t>Execute different tasks</a:t>
            </a:r>
          </a:p>
          <a:p>
            <a:pPr lvl="1"/>
            <a:r>
              <a:rPr lang="en-US" dirty="0">
                <a:effectLst/>
              </a:rPr>
              <a:t>Have different goals, depending on the value of a fact, a variable, or the result of a previous task.</a:t>
            </a:r>
          </a:p>
          <a:p>
            <a:r>
              <a:rPr lang="en-US" dirty="0">
                <a:effectLst/>
              </a:rPr>
              <a:t>Like traditional “if-then-else” syntax in other languages (</a:t>
            </a:r>
            <a:r>
              <a:rPr lang="en-US">
                <a:effectLst/>
              </a:rPr>
              <a:t>AKA conditional branching).</a:t>
            </a:r>
            <a:endParaRPr lang="en-US" dirty="0">
              <a:effectLst/>
            </a:endParaRPr>
          </a:p>
          <a:p>
            <a:r>
              <a:rPr lang="en-US" dirty="0">
                <a:effectLst/>
              </a:rPr>
              <a:t>You may want the value of some variables to depend on the value of other variables.</a:t>
            </a:r>
          </a:p>
          <a:p>
            <a:r>
              <a:rPr lang="en-US" dirty="0">
                <a:effectLst/>
              </a:rPr>
              <a:t>Ansible uses Jinja2 tests and filters in conditionals.</a:t>
            </a:r>
          </a:p>
          <a:p>
            <a:pPr lvl="1"/>
            <a:r>
              <a:rPr lang="en-US" dirty="0">
                <a:effectLst/>
              </a:rPr>
              <a:t>Ansible supports all the standard tests and filters and adds some unique ones as well.</a:t>
            </a:r>
          </a:p>
          <a:p>
            <a:endParaRPr lang="en-US" dirty="0"/>
          </a:p>
        </p:txBody>
      </p:sp>
    </p:spTree>
    <p:extLst>
      <p:ext uri="{BB962C8B-B14F-4D97-AF65-F5344CB8AC3E}">
        <p14:creationId xmlns:p14="http://schemas.microsoft.com/office/powerpoint/2010/main" val="2995568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208C-1F1E-F246-9378-CE6C6CCF34C5}"/>
              </a:ext>
            </a:extLst>
          </p:cNvPr>
          <p:cNvSpPr>
            <a:spLocks noGrp="1"/>
          </p:cNvSpPr>
          <p:nvPr>
            <p:ph type="title"/>
          </p:nvPr>
        </p:nvSpPr>
        <p:spPr/>
        <p:txBody>
          <a:bodyPr/>
          <a:lstStyle/>
          <a:p>
            <a:r>
              <a:rPr lang="en-US" dirty="0"/>
              <a:t>The New Kid In School</a:t>
            </a:r>
          </a:p>
        </p:txBody>
      </p:sp>
      <p:graphicFrame>
        <p:nvGraphicFramePr>
          <p:cNvPr id="4" name="Diagram 3">
            <a:extLst>
              <a:ext uri="{FF2B5EF4-FFF2-40B4-BE49-F238E27FC236}">
                <a16:creationId xmlns:a16="http://schemas.microsoft.com/office/drawing/2014/main" id="{79EA43AB-7BC8-9D41-ADB8-F6EC4F92F057}"/>
              </a:ext>
            </a:extLst>
          </p:cNvPr>
          <p:cNvGraphicFramePr/>
          <p:nvPr>
            <p:extLst>
              <p:ext uri="{D42A27DB-BD31-4B8C-83A1-F6EECF244321}">
                <p14:modId xmlns:p14="http://schemas.microsoft.com/office/powerpoint/2010/main" val="95000917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91720924-D30E-2249-96F8-B59737742332}"/>
              </a:ext>
            </a:extLst>
          </p:cNvPr>
          <p:cNvSpPr/>
          <p:nvPr/>
        </p:nvSpPr>
        <p:spPr>
          <a:xfrm>
            <a:off x="1911484" y="6138333"/>
            <a:ext cx="8362810" cy="276999"/>
          </a:xfrm>
          <a:prstGeom prst="rect">
            <a:avLst/>
          </a:prstGeom>
        </p:spPr>
        <p:txBody>
          <a:bodyPr wrap="square">
            <a:spAutoFit/>
          </a:bodyPr>
          <a:lstStyle/>
          <a:p>
            <a:r>
              <a:rPr lang="en-US" sz="1200" dirty="0"/>
              <a:t>https://</a:t>
            </a:r>
            <a:r>
              <a:rPr lang="en-US" sz="1200" dirty="0" err="1"/>
              <a:t>en.wikipedia.org</a:t>
            </a:r>
            <a:r>
              <a:rPr lang="en-US" sz="1200" dirty="0"/>
              <a:t>/wiki/</a:t>
            </a:r>
            <a:r>
              <a:rPr lang="en-US" sz="1200" dirty="0" err="1"/>
              <a:t>Comparison_of_open-source_configuration_management_software</a:t>
            </a:r>
            <a:endParaRPr lang="en-US" sz="1200" dirty="0"/>
          </a:p>
        </p:txBody>
      </p:sp>
    </p:spTree>
    <p:extLst>
      <p:ext uri="{BB962C8B-B14F-4D97-AF65-F5344CB8AC3E}">
        <p14:creationId xmlns:p14="http://schemas.microsoft.com/office/powerpoint/2010/main" val="11817228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0EF2-FBAC-224A-ADD4-B7DDC6518E7B}"/>
              </a:ext>
            </a:extLst>
          </p:cNvPr>
          <p:cNvSpPr>
            <a:spLocks noGrp="1"/>
          </p:cNvSpPr>
          <p:nvPr>
            <p:ph type="title"/>
          </p:nvPr>
        </p:nvSpPr>
        <p:spPr/>
        <p:txBody>
          <a:bodyPr/>
          <a:lstStyle/>
          <a:p>
            <a:r>
              <a:rPr lang="en-US" dirty="0"/>
              <a:t>Example Conditionals in a playbook</a:t>
            </a:r>
          </a:p>
        </p:txBody>
      </p:sp>
      <p:sp>
        <p:nvSpPr>
          <p:cNvPr id="4" name="Content Placeholder 2">
            <a:extLst>
              <a:ext uri="{FF2B5EF4-FFF2-40B4-BE49-F238E27FC236}">
                <a16:creationId xmlns:a16="http://schemas.microsoft.com/office/drawing/2014/main" id="{F64640E5-73D3-4148-BEDB-6B3082B112C5}"/>
              </a:ext>
            </a:extLst>
          </p:cNvPr>
          <p:cNvSpPr txBox="1">
            <a:spLocks noGrp="1"/>
          </p:cNvSpPr>
          <p:nvPr>
            <p:ph idx="1"/>
          </p:nvPr>
        </p:nvSpPr>
        <p:spPr>
          <a:xfrm>
            <a:off x="2856706" y="1758650"/>
            <a:ext cx="6478587" cy="3916009"/>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80000"/>
              </a:lnSpc>
              <a:buNone/>
            </a:pP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name: Patch systems</a:t>
            </a:r>
          </a:p>
          <a:p>
            <a:pPr marL="0" indent="0">
              <a:lnSpc>
                <a:spcPct val="80000"/>
              </a:lnSpc>
              <a:buNone/>
            </a:pPr>
            <a:r>
              <a:rPr lang="en-US" sz="1200" cap="none" dirty="0">
                <a:solidFill>
                  <a:srgbClr val="FFFF00"/>
                </a:solidFill>
                <a:latin typeface="Courier" pitchFamily="2" charset="0"/>
              </a:rPr>
              <a:t>  hosts: patch</a:t>
            </a:r>
          </a:p>
          <a:p>
            <a:pPr marL="0" indent="0">
              <a:lnSpc>
                <a:spcPct val="80000"/>
              </a:lnSpc>
              <a:buNone/>
            </a:pPr>
            <a:r>
              <a:rPr lang="en-US" sz="1200" cap="none" dirty="0">
                <a:solidFill>
                  <a:srgbClr val="FFFF00"/>
                </a:solidFill>
                <a:latin typeface="Courier" pitchFamily="2" charset="0"/>
              </a:rPr>
              <a:t>  become: yes</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tasks:</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 name: upgrade all packages for RedHat systems</a:t>
            </a:r>
          </a:p>
          <a:p>
            <a:pPr marL="0" indent="0">
              <a:lnSpc>
                <a:spcPct val="80000"/>
              </a:lnSpc>
              <a:buNone/>
            </a:pPr>
            <a:r>
              <a:rPr lang="en-US" sz="1200" cap="none" dirty="0">
                <a:solidFill>
                  <a:srgbClr val="FFFF00"/>
                </a:solidFill>
                <a:latin typeface="Courier" pitchFamily="2" charset="0"/>
              </a:rPr>
              <a:t>    yum:</a:t>
            </a:r>
          </a:p>
          <a:p>
            <a:pPr marL="0" indent="0">
              <a:lnSpc>
                <a:spcPct val="80000"/>
              </a:lnSpc>
              <a:buNone/>
            </a:pPr>
            <a:r>
              <a:rPr lang="en-US" sz="1200" cap="none" dirty="0">
                <a:solidFill>
                  <a:srgbClr val="FFFF00"/>
                </a:solidFill>
                <a:latin typeface="Courier" pitchFamily="2" charset="0"/>
              </a:rPr>
              <a:t>      name: '*'</a:t>
            </a:r>
          </a:p>
          <a:p>
            <a:pPr marL="0" indent="0">
              <a:lnSpc>
                <a:spcPct val="80000"/>
              </a:lnSpc>
              <a:buNone/>
            </a:pPr>
            <a:r>
              <a:rPr lang="en-US" sz="1200" cap="none" dirty="0">
                <a:solidFill>
                  <a:srgbClr val="FFFF00"/>
                </a:solidFill>
                <a:latin typeface="Courier" pitchFamily="2" charset="0"/>
              </a:rPr>
              <a:t>      state: latest</a:t>
            </a:r>
          </a:p>
          <a:p>
            <a:pPr marL="0" indent="0">
              <a:lnSpc>
                <a:spcPct val="80000"/>
              </a:lnSpc>
              <a:buNone/>
            </a:pPr>
            <a:r>
              <a:rPr lang="en-US" sz="1200" cap="none" dirty="0">
                <a:solidFill>
                  <a:srgbClr val="FFFF00"/>
                </a:solidFill>
                <a:latin typeface="Courier" pitchFamily="2" charset="0"/>
              </a:rPr>
              <a:t>    when: </a:t>
            </a:r>
            <a:r>
              <a:rPr lang="en-US" sz="1200" cap="none" dirty="0" err="1">
                <a:solidFill>
                  <a:srgbClr val="FFFF00"/>
                </a:solidFill>
                <a:latin typeface="Courier" pitchFamily="2" charset="0"/>
              </a:rPr>
              <a:t>ansible_facts</a:t>
            </a:r>
            <a:r>
              <a:rPr lang="en-US" sz="1200" cap="none" dirty="0">
                <a:solidFill>
                  <a:srgbClr val="FFFF00"/>
                </a:solidFill>
                <a:latin typeface="Courier" pitchFamily="2" charset="0"/>
              </a:rPr>
              <a:t>['</a:t>
            </a:r>
            <a:r>
              <a:rPr lang="en-US" sz="1200" cap="none" dirty="0" err="1">
                <a:solidFill>
                  <a:srgbClr val="FFFF00"/>
                </a:solidFill>
                <a:latin typeface="Courier" pitchFamily="2" charset="0"/>
              </a:rPr>
              <a:t>os_family</a:t>
            </a:r>
            <a:r>
              <a:rPr lang="en-US" sz="1200" cap="none" dirty="0">
                <a:solidFill>
                  <a:srgbClr val="FFFF00"/>
                </a:solidFill>
                <a:latin typeface="Courier" pitchFamily="2" charset="0"/>
              </a:rPr>
              <a:t>'] == "RedHat"</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 name: Upgrade all packages for Debian systems</a:t>
            </a:r>
          </a:p>
          <a:p>
            <a:pPr marL="0" indent="0">
              <a:lnSpc>
                <a:spcPct val="80000"/>
              </a:lnSpc>
              <a:buNone/>
            </a:pPr>
            <a:r>
              <a:rPr lang="en-US" sz="1200" cap="none" dirty="0">
                <a:solidFill>
                  <a:srgbClr val="FFFF00"/>
                </a:solidFill>
                <a:latin typeface="Courier" pitchFamily="2" charset="0"/>
              </a:rPr>
              <a:t>    apt:</a:t>
            </a:r>
          </a:p>
          <a:p>
            <a:pPr marL="0" indent="0">
              <a:lnSpc>
                <a:spcPct val="80000"/>
              </a:lnSpc>
              <a:buNone/>
            </a:pPr>
            <a:r>
              <a:rPr lang="en-US" sz="1200" cap="none" dirty="0">
                <a:solidFill>
                  <a:srgbClr val="FFFF00"/>
                </a:solidFill>
                <a:latin typeface="Courier" pitchFamily="2" charset="0"/>
              </a:rPr>
              <a:t>      name: "*"</a:t>
            </a:r>
          </a:p>
          <a:p>
            <a:pPr marL="0" indent="0">
              <a:lnSpc>
                <a:spcPct val="80000"/>
              </a:lnSpc>
              <a:buNone/>
            </a:pPr>
            <a:r>
              <a:rPr lang="en-US" sz="1200" cap="none" dirty="0">
                <a:solidFill>
                  <a:srgbClr val="FFFF00"/>
                </a:solidFill>
                <a:latin typeface="Courier" pitchFamily="2" charset="0"/>
              </a:rPr>
              <a:t>      state: latest</a:t>
            </a:r>
          </a:p>
          <a:p>
            <a:pPr marL="0" indent="0">
              <a:lnSpc>
                <a:spcPct val="80000"/>
              </a:lnSpc>
              <a:buNone/>
            </a:pPr>
            <a:r>
              <a:rPr lang="en-US" sz="1200" cap="none" dirty="0">
                <a:solidFill>
                  <a:srgbClr val="FFFF00"/>
                </a:solidFill>
                <a:latin typeface="Courier" pitchFamily="2" charset="0"/>
              </a:rPr>
              <a:t>    when: </a:t>
            </a:r>
            <a:r>
              <a:rPr lang="en-US" sz="1200" cap="none" dirty="0" err="1">
                <a:solidFill>
                  <a:srgbClr val="FFFF00"/>
                </a:solidFill>
                <a:latin typeface="Courier" pitchFamily="2" charset="0"/>
              </a:rPr>
              <a:t>ansible_facts</a:t>
            </a:r>
            <a:r>
              <a:rPr lang="en-US" sz="1200" cap="none" dirty="0">
                <a:solidFill>
                  <a:srgbClr val="FFFF00"/>
                </a:solidFill>
                <a:latin typeface="Courier" pitchFamily="2" charset="0"/>
              </a:rPr>
              <a:t>['</a:t>
            </a:r>
            <a:r>
              <a:rPr lang="en-US" sz="1200" cap="none" dirty="0" err="1">
                <a:solidFill>
                  <a:srgbClr val="FFFF00"/>
                </a:solidFill>
                <a:latin typeface="Courier" pitchFamily="2" charset="0"/>
              </a:rPr>
              <a:t>os_family</a:t>
            </a:r>
            <a:r>
              <a:rPr lang="en-US" sz="1200" cap="none" dirty="0">
                <a:solidFill>
                  <a:srgbClr val="FFFF00"/>
                </a:solidFill>
                <a:latin typeface="Courier" pitchFamily="2" charset="0"/>
              </a:rPr>
              <a:t>'] == "Debian"</a:t>
            </a:r>
          </a:p>
        </p:txBody>
      </p:sp>
    </p:spTree>
    <p:extLst>
      <p:ext uri="{BB962C8B-B14F-4D97-AF65-F5344CB8AC3E}">
        <p14:creationId xmlns:p14="http://schemas.microsoft.com/office/powerpoint/2010/main" val="149641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076" name="Picture 4" descr="Copy That: What You Need to Know Before You Open a Photocopy Shop |  ULearning">
            <a:extLst>
              <a:ext uri="{FF2B5EF4-FFF2-40B4-BE49-F238E27FC236}">
                <a16:creationId xmlns:a16="http://schemas.microsoft.com/office/drawing/2014/main" id="{0174D5BF-5595-9C43-AD7C-4AC8C9FD61C7}"/>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7198" b="85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558A76-6455-804B-87DF-3E81ADAB4391}"/>
              </a:ext>
            </a:extLst>
          </p:cNvPr>
          <p:cNvSpPr>
            <a:spLocks noGrp="1"/>
          </p:cNvSpPr>
          <p:nvPr>
            <p:ph type="title"/>
          </p:nvPr>
        </p:nvSpPr>
        <p:spPr>
          <a:xfrm>
            <a:off x="1141413" y="609600"/>
            <a:ext cx="9905998" cy="1905000"/>
          </a:xfrm>
        </p:spPr>
        <p:txBody>
          <a:bodyPr>
            <a:normAutofit/>
          </a:bodyPr>
          <a:lstStyle/>
          <a:p>
            <a:r>
              <a:rPr lang="en-US"/>
              <a:t>Templating</a:t>
            </a:r>
            <a:endParaRPr lang="en-US" dirty="0"/>
          </a:p>
        </p:txBody>
      </p:sp>
      <p:sp>
        <p:nvSpPr>
          <p:cNvPr id="3" name="Content Placeholder 2">
            <a:extLst>
              <a:ext uri="{FF2B5EF4-FFF2-40B4-BE49-F238E27FC236}">
                <a16:creationId xmlns:a16="http://schemas.microsoft.com/office/drawing/2014/main" id="{A743851C-0DB4-8A4A-857C-B2DF55F3CC33}"/>
              </a:ext>
            </a:extLst>
          </p:cNvPr>
          <p:cNvSpPr>
            <a:spLocks noGrp="1"/>
          </p:cNvSpPr>
          <p:nvPr>
            <p:ph idx="1"/>
          </p:nvPr>
        </p:nvSpPr>
        <p:spPr>
          <a:xfrm>
            <a:off x="1141413" y="2666999"/>
            <a:ext cx="9905998" cy="3124201"/>
          </a:xfrm>
        </p:spPr>
        <p:txBody>
          <a:bodyPr>
            <a:normAutofit/>
          </a:bodyPr>
          <a:lstStyle/>
          <a:p>
            <a:r>
              <a:rPr lang="en-US"/>
              <a:t>Jinja2</a:t>
            </a:r>
          </a:p>
          <a:p>
            <a:pPr lvl="1"/>
            <a:r>
              <a:rPr lang="en-US"/>
              <a:t>Ability to add dynamic variables to our config files</a:t>
            </a:r>
          </a:p>
          <a:p>
            <a:pPr lvl="1"/>
            <a:r>
              <a:rPr lang="en-US"/>
              <a:t>The language processing your template files in Ansible </a:t>
            </a:r>
          </a:p>
          <a:p>
            <a:pPr lvl="1"/>
            <a:r>
              <a:rPr lang="en-US"/>
              <a:t>Identifited easily by the j2 extension </a:t>
            </a:r>
          </a:p>
          <a:p>
            <a:r>
              <a:rPr lang="en-US"/>
              <a:t>Limitations</a:t>
            </a:r>
          </a:p>
          <a:p>
            <a:r>
              <a:rPr lang="en-US"/>
              <a:t>Examples</a:t>
            </a:r>
          </a:p>
          <a:p>
            <a:pPr lvl="1"/>
            <a:r>
              <a:rPr lang="en-US"/>
              <a:t>Refer to Lab Slides</a:t>
            </a:r>
            <a:endParaRPr lang="en-US" dirty="0"/>
          </a:p>
        </p:txBody>
      </p:sp>
    </p:spTree>
    <p:extLst>
      <p:ext uri="{BB962C8B-B14F-4D97-AF65-F5344CB8AC3E}">
        <p14:creationId xmlns:p14="http://schemas.microsoft.com/office/powerpoint/2010/main" val="2394701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70D-7F45-A04E-BA4C-23B913A285C1}"/>
              </a:ext>
            </a:extLst>
          </p:cNvPr>
          <p:cNvSpPr>
            <a:spLocks noGrp="1"/>
          </p:cNvSpPr>
          <p:nvPr>
            <p:ph type="title"/>
          </p:nvPr>
        </p:nvSpPr>
        <p:spPr/>
        <p:txBody>
          <a:bodyPr/>
          <a:lstStyle/>
          <a:p>
            <a:r>
              <a:rPr lang="en-US" dirty="0"/>
              <a:t>Template examples</a:t>
            </a:r>
          </a:p>
        </p:txBody>
      </p:sp>
      <p:sp>
        <p:nvSpPr>
          <p:cNvPr id="4" name="Content Placeholder 2">
            <a:extLst>
              <a:ext uri="{FF2B5EF4-FFF2-40B4-BE49-F238E27FC236}">
                <a16:creationId xmlns:a16="http://schemas.microsoft.com/office/drawing/2014/main" id="{63DD65B9-B74B-1C41-A297-1DF95809967B}"/>
              </a:ext>
            </a:extLst>
          </p:cNvPr>
          <p:cNvSpPr txBox="1">
            <a:spLocks noGrp="1"/>
          </p:cNvSpPr>
          <p:nvPr>
            <p:ph idx="1"/>
          </p:nvPr>
        </p:nvSpPr>
        <p:spPr>
          <a:xfrm>
            <a:off x="6702565" y="1524000"/>
            <a:ext cx="4700540" cy="4437530"/>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80000"/>
              </a:lnSpc>
              <a:buNone/>
            </a:pP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 name: </a:t>
            </a:r>
            <a:r>
              <a:rPr lang="en-US" sz="1200" cap="none" dirty="0" err="1">
                <a:solidFill>
                  <a:srgbClr val="FFFF00"/>
                </a:solidFill>
                <a:latin typeface="Courier" pitchFamily="2" charset="0"/>
              </a:rPr>
              <a:t>template_playbook</a:t>
            </a: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hosts: webserver</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remote_user</a:t>
            </a:r>
            <a:r>
              <a:rPr lang="en-US" sz="1200" cap="none" dirty="0">
                <a:solidFill>
                  <a:srgbClr val="FFFF00"/>
                </a:solidFill>
                <a:latin typeface="Courier" pitchFamily="2" charset="0"/>
              </a:rPr>
              <a:t>: vagrant</a:t>
            </a:r>
          </a:p>
          <a:p>
            <a:pPr marL="0" indent="0">
              <a:lnSpc>
                <a:spcPct val="80000"/>
              </a:lnSpc>
              <a:buNone/>
            </a:pPr>
            <a:r>
              <a:rPr lang="en-US" sz="1200" cap="none" dirty="0">
                <a:solidFill>
                  <a:srgbClr val="FFFF00"/>
                </a:solidFill>
                <a:latin typeface="Courier" pitchFamily="2" charset="0"/>
              </a:rPr>
              <a:t>    become: yes</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become_user</a:t>
            </a:r>
            <a:r>
              <a:rPr lang="en-US" sz="1200" cap="none" dirty="0">
                <a:solidFill>
                  <a:srgbClr val="FFFF00"/>
                </a:solidFill>
                <a:latin typeface="Courier" pitchFamily="2" charset="0"/>
              </a:rPr>
              <a:t>: root</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tasks:</a:t>
            </a:r>
          </a:p>
          <a:p>
            <a:pPr marL="0" indent="0">
              <a:lnSpc>
                <a:spcPct val="80000"/>
              </a:lnSpc>
              <a:buNone/>
            </a:pPr>
            <a:r>
              <a:rPr lang="en-US" sz="1200" cap="none" dirty="0">
                <a:solidFill>
                  <a:srgbClr val="FFFF00"/>
                </a:solidFill>
                <a:latin typeface="Courier" pitchFamily="2" charset="0"/>
              </a:rPr>
              <a:t>      - name: ensure base apache package is installed</a:t>
            </a:r>
          </a:p>
          <a:p>
            <a:pPr marL="0" indent="0">
              <a:lnSpc>
                <a:spcPct val="80000"/>
              </a:lnSpc>
              <a:buNone/>
            </a:pPr>
            <a:r>
              <a:rPr lang="en-US" sz="1200" cap="none" dirty="0">
                <a:solidFill>
                  <a:srgbClr val="FFFF00"/>
                </a:solidFill>
                <a:latin typeface="Courier" pitchFamily="2" charset="0"/>
              </a:rPr>
              <a:t>        apt:</a:t>
            </a:r>
          </a:p>
          <a:p>
            <a:pPr marL="0" indent="0">
              <a:lnSpc>
                <a:spcPct val="80000"/>
              </a:lnSpc>
              <a:buNone/>
            </a:pPr>
            <a:r>
              <a:rPr lang="en-US" sz="1200" cap="none" dirty="0">
                <a:solidFill>
                  <a:srgbClr val="FFFF00"/>
                </a:solidFill>
                <a:latin typeface="Courier" pitchFamily="2" charset="0"/>
              </a:rPr>
              <a:t>          pkg:</a:t>
            </a:r>
          </a:p>
          <a:p>
            <a:pPr marL="0" indent="0">
              <a:lnSpc>
                <a:spcPct val="80000"/>
              </a:lnSpc>
              <a:buNone/>
            </a:pPr>
            <a:r>
              <a:rPr lang="en-US" sz="1200" cap="none" dirty="0">
                <a:solidFill>
                  <a:srgbClr val="FFFF00"/>
                </a:solidFill>
                <a:latin typeface="Courier" pitchFamily="2" charset="0"/>
              </a:rPr>
              <a:t>            - apache2</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 name: Install </a:t>
            </a:r>
            <a:r>
              <a:rPr lang="en-US" sz="1200" cap="none" dirty="0" err="1">
                <a:solidFill>
                  <a:srgbClr val="FFFF00"/>
                </a:solidFill>
                <a:latin typeface="Courier" pitchFamily="2" charset="0"/>
              </a:rPr>
              <a:t>index.html</a:t>
            </a: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template:</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src</a:t>
            </a:r>
            <a:r>
              <a:rPr lang="en-US" sz="1200" cap="none" dirty="0">
                <a:solidFill>
                  <a:srgbClr val="FFFF00"/>
                </a:solidFill>
                <a:latin typeface="Courier" pitchFamily="2" charset="0"/>
              </a:rPr>
              <a:t>: "../templates/index.html.j2"</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dest</a:t>
            </a:r>
            <a:r>
              <a:rPr lang="en-US" sz="1200" cap="none" dirty="0">
                <a:solidFill>
                  <a:srgbClr val="FFFF00"/>
                </a:solidFill>
                <a:latin typeface="Courier" pitchFamily="2" charset="0"/>
              </a:rPr>
              <a:t>: /var/www/html/</a:t>
            </a:r>
            <a:r>
              <a:rPr lang="en-US" sz="1200" cap="none" dirty="0" err="1">
                <a:solidFill>
                  <a:srgbClr val="FFFF00"/>
                </a:solidFill>
                <a:latin typeface="Courier" pitchFamily="2" charset="0"/>
              </a:rPr>
              <a:t>index.html</a:t>
            </a: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mode: 0777</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 name: restart the apache service</a:t>
            </a:r>
          </a:p>
          <a:p>
            <a:pPr marL="0" indent="0">
              <a:lnSpc>
                <a:spcPct val="80000"/>
              </a:lnSpc>
              <a:buNone/>
            </a:pPr>
            <a:r>
              <a:rPr lang="en-US" sz="1200" cap="none" dirty="0">
                <a:solidFill>
                  <a:srgbClr val="FFFF00"/>
                </a:solidFill>
                <a:latin typeface="Courier" pitchFamily="2" charset="0"/>
              </a:rPr>
              <a:t>        service:</a:t>
            </a:r>
          </a:p>
          <a:p>
            <a:pPr marL="0" indent="0">
              <a:lnSpc>
                <a:spcPct val="80000"/>
              </a:lnSpc>
              <a:buNone/>
            </a:pPr>
            <a:r>
              <a:rPr lang="en-US" sz="1200" cap="none" dirty="0">
                <a:solidFill>
                  <a:srgbClr val="FFFF00"/>
                </a:solidFill>
                <a:latin typeface="Courier" pitchFamily="2" charset="0"/>
              </a:rPr>
              <a:t>         name: apache2</a:t>
            </a:r>
          </a:p>
          <a:p>
            <a:pPr marL="0" indent="0">
              <a:lnSpc>
                <a:spcPct val="80000"/>
              </a:lnSpc>
              <a:buNone/>
            </a:pPr>
            <a:r>
              <a:rPr lang="en-US" sz="1200" cap="none" dirty="0">
                <a:solidFill>
                  <a:srgbClr val="FFFF00"/>
                </a:solidFill>
                <a:latin typeface="Courier" pitchFamily="2" charset="0"/>
              </a:rPr>
              <a:t>         state: restarted</a:t>
            </a:r>
          </a:p>
        </p:txBody>
      </p:sp>
      <p:sp>
        <p:nvSpPr>
          <p:cNvPr id="5" name="Content Placeholder 2">
            <a:extLst>
              <a:ext uri="{FF2B5EF4-FFF2-40B4-BE49-F238E27FC236}">
                <a16:creationId xmlns:a16="http://schemas.microsoft.com/office/drawing/2014/main" id="{F2930D35-269E-4843-8104-CA40374AD2E4}"/>
              </a:ext>
            </a:extLst>
          </p:cNvPr>
          <p:cNvSpPr txBox="1">
            <a:spLocks/>
          </p:cNvSpPr>
          <p:nvPr/>
        </p:nvSpPr>
        <p:spPr>
          <a:xfrm>
            <a:off x="660203" y="1524000"/>
            <a:ext cx="4915844" cy="4437530"/>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80000"/>
              </a:lnSpc>
              <a:buNone/>
            </a:pPr>
            <a:r>
              <a:rPr lang="en-US" sz="1200" cap="none" dirty="0">
                <a:solidFill>
                  <a:srgbClr val="FFFF00"/>
                </a:solidFill>
                <a:latin typeface="Courier" pitchFamily="2" charset="0"/>
              </a:rPr>
              <a:t>&lt;html&gt;</a:t>
            </a:r>
          </a:p>
          <a:p>
            <a:pPr marL="0" indent="0">
              <a:lnSpc>
                <a:spcPct val="80000"/>
              </a:lnSpc>
              <a:buNone/>
            </a:pPr>
            <a:r>
              <a:rPr lang="en-US" sz="1200" cap="none" dirty="0">
                <a:solidFill>
                  <a:srgbClr val="FFFF00"/>
                </a:solidFill>
                <a:latin typeface="Courier" pitchFamily="2" charset="0"/>
              </a:rPr>
              <a:t>&lt;center&gt;</a:t>
            </a:r>
          </a:p>
          <a:p>
            <a:pPr marL="0" indent="0">
              <a:lnSpc>
                <a:spcPct val="80000"/>
              </a:lnSpc>
              <a:buNone/>
            </a:pPr>
            <a:r>
              <a:rPr lang="en-US" sz="1200" cap="none" dirty="0">
                <a:solidFill>
                  <a:srgbClr val="FFFF00"/>
                </a:solidFill>
                <a:latin typeface="Courier" pitchFamily="2" charset="0"/>
              </a:rPr>
              <a:t>   &lt;h1&gt; The hostname of this webserver </a:t>
            </a:r>
          </a:p>
          <a:p>
            <a:pPr marL="0" indent="0">
              <a:lnSpc>
                <a:spcPct val="80000"/>
              </a:lnSpc>
              <a:buNone/>
            </a:pPr>
            <a:r>
              <a:rPr lang="en-US" sz="1200" cap="none" dirty="0">
                <a:solidFill>
                  <a:srgbClr val="FFFF00"/>
                </a:solidFill>
                <a:latin typeface="Courier" pitchFamily="2" charset="0"/>
              </a:rPr>
              <a:t>        is {{ </a:t>
            </a:r>
            <a:r>
              <a:rPr lang="en-US" sz="1200" cap="none" dirty="0" err="1">
                <a:solidFill>
                  <a:srgbClr val="FFFF00"/>
                </a:solidFill>
                <a:latin typeface="Courier" pitchFamily="2" charset="0"/>
              </a:rPr>
              <a:t>ansible_hostname</a:t>
            </a:r>
            <a:r>
              <a:rPr lang="en-US" sz="1200" cap="none" dirty="0">
                <a:solidFill>
                  <a:srgbClr val="FFFF00"/>
                </a:solidFill>
                <a:latin typeface="Courier" pitchFamily="2" charset="0"/>
              </a:rPr>
              <a:t> }}&lt;/h1&gt;</a:t>
            </a:r>
          </a:p>
          <a:p>
            <a:pPr marL="0" indent="0">
              <a:lnSpc>
                <a:spcPct val="80000"/>
              </a:lnSpc>
              <a:buNone/>
            </a:pPr>
            <a:r>
              <a:rPr lang="en-US" sz="1200" cap="none" dirty="0">
                <a:solidFill>
                  <a:srgbClr val="FFFF00"/>
                </a:solidFill>
                <a:latin typeface="Courier" pitchFamily="2" charset="0"/>
              </a:rPr>
              <a:t>   &lt;h3&gt; It is running on {{ </a:t>
            </a:r>
            <a:r>
              <a:rPr lang="en-US" sz="1200" cap="none" dirty="0" err="1">
                <a:solidFill>
                  <a:srgbClr val="FFFF00"/>
                </a:solidFill>
                <a:latin typeface="Courier" pitchFamily="2" charset="0"/>
              </a:rPr>
              <a:t>ansible_os_family</a:t>
            </a:r>
            <a:r>
              <a:rPr lang="en-US" sz="1200" cap="none" dirty="0">
                <a:solidFill>
                  <a:srgbClr val="FFFF00"/>
                </a:solidFill>
                <a:latin typeface="Courier" pitchFamily="2" charset="0"/>
              </a:rPr>
              <a:t> }} system &lt;/h3&gt;</a:t>
            </a:r>
          </a:p>
          <a:p>
            <a:pPr marL="0" indent="0">
              <a:lnSpc>
                <a:spcPct val="80000"/>
              </a:lnSpc>
              <a:buNone/>
            </a:pPr>
            <a:r>
              <a:rPr lang="en-US" sz="1200" cap="none" dirty="0">
                <a:solidFill>
                  <a:srgbClr val="FFFF00"/>
                </a:solidFill>
                <a:latin typeface="Courier" pitchFamily="2" charset="0"/>
              </a:rPr>
              <a:t>&lt;/center&gt;</a:t>
            </a:r>
          </a:p>
          <a:p>
            <a:pPr marL="0" indent="0">
              <a:lnSpc>
                <a:spcPct val="80000"/>
              </a:lnSpc>
              <a:buNone/>
            </a:pPr>
            <a:r>
              <a:rPr lang="en-US" sz="1200" cap="none" dirty="0">
                <a:solidFill>
                  <a:srgbClr val="FFFF00"/>
                </a:solidFill>
                <a:latin typeface="Courier" pitchFamily="2" charset="0"/>
              </a:rPr>
              <a:t>&lt;/html&gt;</a:t>
            </a:r>
          </a:p>
        </p:txBody>
      </p:sp>
    </p:spTree>
    <p:extLst>
      <p:ext uri="{BB962C8B-B14F-4D97-AF65-F5344CB8AC3E}">
        <p14:creationId xmlns:p14="http://schemas.microsoft.com/office/powerpoint/2010/main" val="2365730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4586" name="Picture 10" descr="20 Wrestling Gimmicks That Double As Great Halloween Costumes – Page 9">
            <a:extLst>
              <a:ext uri="{FF2B5EF4-FFF2-40B4-BE49-F238E27FC236}">
                <a16:creationId xmlns:a16="http://schemas.microsoft.com/office/drawing/2014/main" id="{E91323DC-6D05-274B-8CF8-5A18024730C1}"/>
              </a:ext>
            </a:extLst>
          </p:cNvPr>
          <p:cNvPicPr>
            <a:picLocks noChangeAspect="1" noChangeArrowheads="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l="6873" r="423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643A28-7749-4440-976C-BF50169FA806}"/>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Execution</a:t>
            </a:r>
          </a:p>
        </p:txBody>
      </p:sp>
    </p:spTree>
    <p:extLst>
      <p:ext uri="{BB962C8B-B14F-4D97-AF65-F5344CB8AC3E}">
        <p14:creationId xmlns:p14="http://schemas.microsoft.com/office/powerpoint/2010/main" val="823349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098" name="Picture 2" descr="10 Must Know Run Commands For Every Windows User - Gizbot News">
            <a:extLst>
              <a:ext uri="{FF2B5EF4-FFF2-40B4-BE49-F238E27FC236}">
                <a16:creationId xmlns:a16="http://schemas.microsoft.com/office/drawing/2014/main" id="{25EB1B47-9A7A-494A-85C5-E11AD2EEA94B}"/>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3CA453-A0F9-1147-8755-947A5C2BAF2F}"/>
              </a:ext>
            </a:extLst>
          </p:cNvPr>
          <p:cNvSpPr>
            <a:spLocks noGrp="1"/>
          </p:cNvSpPr>
          <p:nvPr>
            <p:ph type="title"/>
          </p:nvPr>
        </p:nvSpPr>
        <p:spPr>
          <a:xfrm>
            <a:off x="1141413" y="609600"/>
            <a:ext cx="9905998" cy="1905000"/>
          </a:xfrm>
        </p:spPr>
        <p:txBody>
          <a:bodyPr>
            <a:normAutofit/>
          </a:bodyPr>
          <a:lstStyle/>
          <a:p>
            <a:r>
              <a:rPr lang="en-US" dirty="0"/>
              <a:t>Ansible execution – command options</a:t>
            </a:r>
          </a:p>
        </p:txBody>
      </p:sp>
      <p:sp>
        <p:nvSpPr>
          <p:cNvPr id="3" name="Content Placeholder 2">
            <a:extLst>
              <a:ext uri="{FF2B5EF4-FFF2-40B4-BE49-F238E27FC236}">
                <a16:creationId xmlns:a16="http://schemas.microsoft.com/office/drawing/2014/main" id="{6283FE7B-F27E-A847-AA0F-FB8E2A3CE5CD}"/>
              </a:ext>
            </a:extLst>
          </p:cNvPr>
          <p:cNvSpPr>
            <a:spLocks noGrp="1"/>
          </p:cNvSpPr>
          <p:nvPr>
            <p:ph idx="1"/>
          </p:nvPr>
        </p:nvSpPr>
        <p:spPr>
          <a:xfrm>
            <a:off x="1141413" y="2119745"/>
            <a:ext cx="9905998" cy="3671455"/>
          </a:xfrm>
        </p:spPr>
        <p:txBody>
          <a:bodyPr>
            <a:noAutofit/>
          </a:bodyPr>
          <a:lstStyle/>
          <a:p>
            <a:pPr>
              <a:lnSpc>
                <a:spcPct val="90000"/>
              </a:lnSpc>
            </a:pPr>
            <a:r>
              <a:rPr lang="en-US" sz="1400" dirty="0"/>
              <a:t>Commands</a:t>
            </a:r>
          </a:p>
          <a:p>
            <a:pPr lvl="1">
              <a:lnSpc>
                <a:spcPct val="90000"/>
              </a:lnSpc>
            </a:pPr>
            <a:r>
              <a:rPr lang="en-US" sz="1400" dirty="0"/>
              <a:t>ansible</a:t>
            </a:r>
          </a:p>
          <a:p>
            <a:pPr lvl="1">
              <a:lnSpc>
                <a:spcPct val="90000"/>
              </a:lnSpc>
            </a:pPr>
            <a:r>
              <a:rPr lang="en-US" sz="1400" dirty="0"/>
              <a:t>ansible-config</a:t>
            </a:r>
          </a:p>
          <a:p>
            <a:pPr lvl="1">
              <a:lnSpc>
                <a:spcPct val="90000"/>
              </a:lnSpc>
            </a:pPr>
            <a:r>
              <a:rPr lang="en-US" sz="1400" dirty="0"/>
              <a:t>ansible-console</a:t>
            </a:r>
          </a:p>
          <a:p>
            <a:pPr lvl="1">
              <a:lnSpc>
                <a:spcPct val="90000"/>
              </a:lnSpc>
            </a:pPr>
            <a:r>
              <a:rPr lang="en-US" sz="1400" dirty="0"/>
              <a:t>ansible-galaxy</a:t>
            </a:r>
          </a:p>
          <a:p>
            <a:pPr lvl="1">
              <a:lnSpc>
                <a:spcPct val="90000"/>
              </a:lnSpc>
            </a:pPr>
            <a:r>
              <a:rPr lang="en-US" sz="1400" dirty="0"/>
              <a:t>ansible-playbook</a:t>
            </a:r>
          </a:p>
          <a:p>
            <a:pPr lvl="1">
              <a:lnSpc>
                <a:spcPct val="90000"/>
              </a:lnSpc>
            </a:pPr>
            <a:r>
              <a:rPr lang="en-US" sz="1400" dirty="0"/>
              <a:t>ansible-test</a:t>
            </a:r>
          </a:p>
          <a:p>
            <a:pPr lvl="1">
              <a:lnSpc>
                <a:spcPct val="90000"/>
              </a:lnSpc>
            </a:pPr>
            <a:r>
              <a:rPr lang="en-US" sz="1400" dirty="0"/>
              <a:t>ansible-connection</a:t>
            </a:r>
          </a:p>
          <a:p>
            <a:pPr lvl="1">
              <a:lnSpc>
                <a:spcPct val="90000"/>
              </a:lnSpc>
            </a:pPr>
            <a:r>
              <a:rPr lang="en-US" sz="1400" dirty="0"/>
              <a:t>ansible-doc</a:t>
            </a:r>
          </a:p>
          <a:p>
            <a:pPr lvl="1">
              <a:lnSpc>
                <a:spcPct val="90000"/>
              </a:lnSpc>
            </a:pPr>
            <a:r>
              <a:rPr lang="en-US" sz="1400" dirty="0"/>
              <a:t>ansible-inventory</a:t>
            </a:r>
          </a:p>
          <a:p>
            <a:pPr lvl="1">
              <a:lnSpc>
                <a:spcPct val="90000"/>
              </a:lnSpc>
            </a:pPr>
            <a:r>
              <a:rPr lang="en-US" sz="1400" dirty="0"/>
              <a:t>ansible-pull</a:t>
            </a:r>
          </a:p>
          <a:p>
            <a:pPr lvl="1">
              <a:lnSpc>
                <a:spcPct val="90000"/>
              </a:lnSpc>
            </a:pPr>
            <a:r>
              <a:rPr lang="en-US" sz="1400" dirty="0"/>
              <a:t>ansible-vault</a:t>
            </a:r>
          </a:p>
        </p:txBody>
      </p:sp>
    </p:spTree>
    <p:extLst>
      <p:ext uri="{BB962C8B-B14F-4D97-AF65-F5344CB8AC3E}">
        <p14:creationId xmlns:p14="http://schemas.microsoft.com/office/powerpoint/2010/main" val="4267347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122" name="Picture 2" descr="How Long Does a Guillotined Head Remain Alive?">
            <a:extLst>
              <a:ext uri="{FF2B5EF4-FFF2-40B4-BE49-F238E27FC236}">
                <a16:creationId xmlns:a16="http://schemas.microsoft.com/office/drawing/2014/main" id="{54D550C8-07F4-6A4A-9B9C-F398606E7A2B}"/>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t="5129" b="1060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DCC56EC-F15E-C741-8627-25DACE9C5140}"/>
              </a:ext>
            </a:extLst>
          </p:cNvPr>
          <p:cNvSpPr>
            <a:spLocks noGrp="1"/>
          </p:cNvSpPr>
          <p:nvPr>
            <p:ph type="title"/>
          </p:nvPr>
        </p:nvSpPr>
        <p:spPr>
          <a:xfrm>
            <a:off x="1141413" y="609600"/>
            <a:ext cx="9905998" cy="1905000"/>
          </a:xfrm>
        </p:spPr>
        <p:txBody>
          <a:bodyPr>
            <a:normAutofit/>
          </a:bodyPr>
          <a:lstStyle/>
          <a:p>
            <a:r>
              <a:rPr lang="en-US" dirty="0"/>
              <a:t>Execution</a:t>
            </a:r>
          </a:p>
        </p:txBody>
      </p:sp>
      <p:sp>
        <p:nvSpPr>
          <p:cNvPr id="3" name="Content Placeholder 2">
            <a:extLst>
              <a:ext uri="{FF2B5EF4-FFF2-40B4-BE49-F238E27FC236}">
                <a16:creationId xmlns:a16="http://schemas.microsoft.com/office/drawing/2014/main" id="{8EDAFDB9-9869-C048-8496-93397EB28B96}"/>
              </a:ext>
            </a:extLst>
          </p:cNvPr>
          <p:cNvSpPr>
            <a:spLocks noGrp="1"/>
          </p:cNvSpPr>
          <p:nvPr>
            <p:ph idx="1"/>
          </p:nvPr>
        </p:nvSpPr>
        <p:spPr>
          <a:xfrm>
            <a:off x="1141413" y="2666999"/>
            <a:ext cx="9905998" cy="3124201"/>
          </a:xfrm>
        </p:spPr>
        <p:txBody>
          <a:bodyPr>
            <a:normAutofit/>
          </a:bodyPr>
          <a:lstStyle/>
          <a:p>
            <a:r>
              <a:rPr lang="en-US" dirty="0"/>
              <a:t>The majority of the ansible* commands share the same command line arguments</a:t>
            </a:r>
          </a:p>
          <a:p>
            <a:pPr lvl="1"/>
            <a:r>
              <a:rPr lang="en-US" dirty="0"/>
              <a:t>Until they don’t</a:t>
            </a:r>
          </a:p>
          <a:p>
            <a:r>
              <a:rPr lang="en-US" dirty="0"/>
              <a:t>The most commonly used ones are ansible and ansible-playbook</a:t>
            </a:r>
          </a:p>
        </p:txBody>
      </p:sp>
    </p:spTree>
    <p:extLst>
      <p:ext uri="{BB962C8B-B14F-4D97-AF65-F5344CB8AC3E}">
        <p14:creationId xmlns:p14="http://schemas.microsoft.com/office/powerpoint/2010/main" val="2576840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158" name="Picture 14" descr="Where the Bison Roam—Again? | JSTOR Daily">
            <a:extLst>
              <a:ext uri="{FF2B5EF4-FFF2-40B4-BE49-F238E27FC236}">
                <a16:creationId xmlns:a16="http://schemas.microsoft.com/office/drawing/2014/main" id="{48998BBD-E7B2-934B-865D-1CD186FE6053}"/>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t="1868" b="138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EF1472-52B1-7A47-8553-C98398545486}"/>
              </a:ext>
            </a:extLst>
          </p:cNvPr>
          <p:cNvSpPr>
            <a:spLocks noGrp="1"/>
          </p:cNvSpPr>
          <p:nvPr>
            <p:ph type="title"/>
          </p:nvPr>
        </p:nvSpPr>
        <p:spPr>
          <a:xfrm>
            <a:off x="1141413" y="609600"/>
            <a:ext cx="9905998" cy="935421"/>
          </a:xfrm>
        </p:spPr>
        <p:txBody>
          <a:bodyPr>
            <a:normAutofit/>
          </a:bodyPr>
          <a:lstStyle/>
          <a:p>
            <a:r>
              <a:rPr lang="en-US" cap="none" dirty="0"/>
              <a:t>ansible-lint --help</a:t>
            </a:r>
          </a:p>
        </p:txBody>
      </p:sp>
      <p:sp>
        <p:nvSpPr>
          <p:cNvPr id="3" name="Content Placeholder 2">
            <a:extLst>
              <a:ext uri="{FF2B5EF4-FFF2-40B4-BE49-F238E27FC236}">
                <a16:creationId xmlns:a16="http://schemas.microsoft.com/office/drawing/2014/main" id="{171BC254-B9E1-4547-9BD1-A524713B3BC9}"/>
              </a:ext>
            </a:extLst>
          </p:cNvPr>
          <p:cNvSpPr>
            <a:spLocks noGrp="1"/>
          </p:cNvSpPr>
          <p:nvPr>
            <p:ph idx="1"/>
          </p:nvPr>
        </p:nvSpPr>
        <p:spPr>
          <a:xfrm>
            <a:off x="1141413" y="1660633"/>
            <a:ext cx="9905998" cy="4130567"/>
          </a:xfrm>
        </p:spPr>
        <p:txBody>
          <a:bodyPr>
            <a:noAutofit/>
          </a:bodyPr>
          <a:lstStyle/>
          <a:p>
            <a:pPr>
              <a:lnSpc>
                <a:spcPct val="90000"/>
              </a:lnSpc>
            </a:pPr>
            <a:r>
              <a:rPr lang="en-US" sz="1400" dirty="0"/>
              <a:t>Separate installation (community supported package)</a:t>
            </a:r>
          </a:p>
          <a:p>
            <a:pPr>
              <a:lnSpc>
                <a:spcPct val="90000"/>
              </a:lnSpc>
            </a:pPr>
            <a:r>
              <a:rPr lang="en-US" sz="1400" dirty="0"/>
              <a:t>ansible-lint is your friend</a:t>
            </a:r>
          </a:p>
          <a:p>
            <a:pPr>
              <a:lnSpc>
                <a:spcPct val="90000"/>
              </a:lnSpc>
            </a:pPr>
            <a:r>
              <a:rPr lang="en-US" sz="1400" dirty="0"/>
              <a:t>Use early, use often</a:t>
            </a:r>
          </a:p>
          <a:p>
            <a:pPr lvl="1">
              <a:lnSpc>
                <a:spcPct val="90000"/>
              </a:lnSpc>
            </a:pPr>
            <a:r>
              <a:rPr lang="en-US" sz="1400" dirty="0"/>
              <a:t>Ideally in your CI/CD pipelines on commit/push</a:t>
            </a:r>
          </a:p>
          <a:p>
            <a:pPr>
              <a:lnSpc>
                <a:spcPct val="90000"/>
              </a:lnSpc>
            </a:pPr>
            <a:r>
              <a:rPr lang="en-US" sz="1400" dirty="0"/>
              <a:t>Lets you know about common issues and errors (syntax, module, </a:t>
            </a:r>
            <a:r>
              <a:rPr lang="en-US" sz="1400" dirty="0" err="1"/>
              <a:t>etc</a:t>
            </a:r>
            <a:r>
              <a:rPr lang="en-US" sz="1400" dirty="0"/>
              <a:t>)</a:t>
            </a:r>
          </a:p>
          <a:p>
            <a:pPr>
              <a:lnSpc>
                <a:spcPct val="90000"/>
              </a:lnSpc>
            </a:pPr>
            <a:r>
              <a:rPr lang="en-US" sz="1400" dirty="0"/>
              <a:t>Operates recursively across files/directories/roles</a:t>
            </a:r>
          </a:p>
          <a:p>
            <a:pPr>
              <a:lnSpc>
                <a:spcPct val="90000"/>
              </a:lnSpc>
            </a:pPr>
            <a:r>
              <a:rPr lang="en-US" sz="1400" dirty="0"/>
              <a:t>Many “factory” supplied rules: https://ansible-</a:t>
            </a:r>
            <a:r>
              <a:rPr lang="en-US" sz="1400" dirty="0" err="1"/>
              <a:t>lint.readthedocs.io</a:t>
            </a:r>
            <a:r>
              <a:rPr lang="en-US" sz="1400" dirty="0"/>
              <a:t>/</a:t>
            </a:r>
            <a:r>
              <a:rPr lang="en-US" sz="1400" dirty="0" err="1"/>
              <a:t>en</a:t>
            </a:r>
            <a:r>
              <a:rPr lang="en-US" sz="1400" dirty="0"/>
              <a:t>/latest/</a:t>
            </a:r>
            <a:r>
              <a:rPr lang="en-US" sz="1400" dirty="0" err="1"/>
              <a:t>default_rules.html</a:t>
            </a:r>
            <a:endParaRPr lang="en-US" sz="1400" dirty="0"/>
          </a:p>
          <a:p>
            <a:pPr>
              <a:lnSpc>
                <a:spcPct val="90000"/>
              </a:lnSpc>
            </a:pPr>
            <a:r>
              <a:rPr lang="en-US" sz="1400" dirty="0"/>
              <a:t>has options for suppressing messages:</a:t>
            </a:r>
          </a:p>
          <a:p>
            <a:pPr lvl="1">
              <a:lnSpc>
                <a:spcPct val="90000"/>
              </a:lnSpc>
            </a:pPr>
            <a:r>
              <a:rPr lang="en-US" sz="1400" dirty="0" err="1"/>
              <a:t>skip_list</a:t>
            </a:r>
            <a:r>
              <a:rPr lang="en-US" sz="1400" dirty="0"/>
              <a:t>:</a:t>
            </a:r>
          </a:p>
          <a:p>
            <a:pPr lvl="1">
              <a:lnSpc>
                <a:spcPct val="90000"/>
              </a:lnSpc>
            </a:pPr>
            <a:r>
              <a:rPr lang="en-US" sz="1400" dirty="0"/>
              <a:t>  - '204'</a:t>
            </a:r>
          </a:p>
          <a:p>
            <a:pPr lvl="1">
              <a:lnSpc>
                <a:spcPct val="90000"/>
              </a:lnSpc>
            </a:pPr>
            <a:r>
              <a:rPr lang="en-US" sz="1400" dirty="0"/>
              <a:t>  - '305’</a:t>
            </a:r>
          </a:p>
          <a:p>
            <a:pPr>
              <a:lnSpc>
                <a:spcPct val="90000"/>
              </a:lnSpc>
            </a:pPr>
            <a:r>
              <a:rPr lang="en-US" sz="1400" dirty="0"/>
              <a:t>Lab example</a:t>
            </a:r>
          </a:p>
          <a:p>
            <a:pPr marL="0" indent="0">
              <a:lnSpc>
                <a:spcPct val="90000"/>
              </a:lnSpc>
              <a:buNone/>
            </a:pPr>
            <a:endParaRPr lang="en-US" sz="1400" dirty="0"/>
          </a:p>
        </p:txBody>
      </p:sp>
      <p:sp>
        <p:nvSpPr>
          <p:cNvPr id="4" name="Rectangle 3">
            <a:extLst>
              <a:ext uri="{FF2B5EF4-FFF2-40B4-BE49-F238E27FC236}">
                <a16:creationId xmlns:a16="http://schemas.microsoft.com/office/drawing/2014/main" id="{2258AD8D-8670-D548-A475-01C4485AD05C}"/>
              </a:ext>
            </a:extLst>
          </p:cNvPr>
          <p:cNvSpPr/>
          <p:nvPr/>
        </p:nvSpPr>
        <p:spPr>
          <a:xfrm>
            <a:off x="20" y="6172201"/>
            <a:ext cx="12191980" cy="685799"/>
          </a:xfrm>
          <a:prstGeom prst="rect">
            <a:avLst/>
          </a:prstGeom>
          <a:solidFill>
            <a:srgbClr val="000000">
              <a:alpha val="50000"/>
            </a:srgbClr>
          </a:solidFill>
          <a:ln>
            <a:noFill/>
          </a:ln>
        </p:spPr>
        <p:txBody>
          <a:bodyPr wrap="square">
            <a:noAutofit/>
          </a:bodyPr>
          <a:lstStyle/>
          <a:p>
            <a:pPr algn="ctr">
              <a:spcAft>
                <a:spcPts val="600"/>
              </a:spcAft>
            </a:pPr>
            <a:r>
              <a:rPr lang="en-US" sz="1300">
                <a:solidFill>
                  <a:srgbClr val="FFFFFF"/>
                </a:solidFill>
              </a:rPr>
              <a:t>https://github.com/ansible-community/ansible-lint</a:t>
            </a:r>
          </a:p>
        </p:txBody>
      </p:sp>
    </p:spTree>
    <p:extLst>
      <p:ext uri="{BB962C8B-B14F-4D97-AF65-F5344CB8AC3E}">
        <p14:creationId xmlns:p14="http://schemas.microsoft.com/office/powerpoint/2010/main" val="484348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170" name="Picture 2" descr="Doctors | Northwestern Medicine | Northwestern Medicine">
            <a:extLst>
              <a:ext uri="{FF2B5EF4-FFF2-40B4-BE49-F238E27FC236}">
                <a16:creationId xmlns:a16="http://schemas.microsoft.com/office/drawing/2014/main" id="{ECCDDFD3-6ECF-474E-AD1D-D0F38DF43CAD}"/>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3A99D8-F5D8-FC4E-81B0-994B400E31F5}"/>
              </a:ext>
            </a:extLst>
          </p:cNvPr>
          <p:cNvSpPr>
            <a:spLocks noGrp="1"/>
          </p:cNvSpPr>
          <p:nvPr>
            <p:ph type="title"/>
          </p:nvPr>
        </p:nvSpPr>
        <p:spPr>
          <a:xfrm>
            <a:off x="1141413" y="609600"/>
            <a:ext cx="9905998" cy="1905000"/>
          </a:xfrm>
        </p:spPr>
        <p:txBody>
          <a:bodyPr>
            <a:normAutofit/>
          </a:bodyPr>
          <a:lstStyle/>
          <a:p>
            <a:r>
              <a:rPr lang="en-US" cap="none" dirty="0"/>
              <a:t>ansible-docs --help</a:t>
            </a:r>
          </a:p>
        </p:txBody>
      </p:sp>
      <p:sp>
        <p:nvSpPr>
          <p:cNvPr id="3" name="Content Placeholder 2">
            <a:extLst>
              <a:ext uri="{FF2B5EF4-FFF2-40B4-BE49-F238E27FC236}">
                <a16:creationId xmlns:a16="http://schemas.microsoft.com/office/drawing/2014/main" id="{0E6BCB65-3ECB-0240-8459-0646C1C0181B}"/>
              </a:ext>
            </a:extLst>
          </p:cNvPr>
          <p:cNvSpPr>
            <a:spLocks noGrp="1"/>
          </p:cNvSpPr>
          <p:nvPr>
            <p:ph idx="1"/>
          </p:nvPr>
        </p:nvSpPr>
        <p:spPr>
          <a:xfrm>
            <a:off x="1141413" y="2666999"/>
            <a:ext cx="9905998" cy="3124201"/>
          </a:xfrm>
        </p:spPr>
        <p:txBody>
          <a:bodyPr>
            <a:normAutofit/>
          </a:bodyPr>
          <a:lstStyle/>
          <a:p>
            <a:r>
              <a:rPr lang="en-US" dirty="0"/>
              <a:t>Used to generate docs for your playbook/role/module in html/pdf/json and other formats</a:t>
            </a:r>
          </a:p>
          <a:p>
            <a:r>
              <a:rPr lang="en-US" dirty="0"/>
              <a:t>Leverages the Ansible docs format, which is based (at least partially) on the Python doc format</a:t>
            </a:r>
          </a:p>
          <a:p>
            <a:r>
              <a:rPr lang="en-US" dirty="0"/>
              <a:t>Allows you to “self-document” your code</a:t>
            </a:r>
          </a:p>
          <a:p>
            <a:r>
              <a:rPr lang="en-US" dirty="0"/>
              <a:t>Automated HTML doc generation in your CI/CD pipeline tool (very make friendly)</a:t>
            </a:r>
          </a:p>
        </p:txBody>
      </p:sp>
      <p:sp>
        <p:nvSpPr>
          <p:cNvPr id="5" name="Rectangle 4">
            <a:extLst>
              <a:ext uri="{FF2B5EF4-FFF2-40B4-BE49-F238E27FC236}">
                <a16:creationId xmlns:a16="http://schemas.microsoft.com/office/drawing/2014/main" id="{57D6E52C-C70E-FB4F-A4D4-0ED7B2730D57}"/>
              </a:ext>
            </a:extLst>
          </p:cNvPr>
          <p:cNvSpPr/>
          <p:nvPr/>
        </p:nvSpPr>
        <p:spPr>
          <a:xfrm>
            <a:off x="3467583" y="6357993"/>
            <a:ext cx="5250611" cy="230832"/>
          </a:xfrm>
          <a:prstGeom prst="rect">
            <a:avLst/>
          </a:prstGeom>
        </p:spPr>
        <p:txBody>
          <a:bodyPr wrap="square">
            <a:spAutoFit/>
          </a:bodyPr>
          <a:lstStyle/>
          <a:p>
            <a:pPr>
              <a:spcAft>
                <a:spcPts val="600"/>
              </a:spcAft>
            </a:pPr>
            <a:r>
              <a:rPr lang="en-US" sz="900" dirty="0"/>
              <a:t>https://</a:t>
            </a:r>
            <a:r>
              <a:rPr lang="en-US" sz="900" dirty="0" err="1"/>
              <a:t>docs.ansible.com</a:t>
            </a:r>
            <a:r>
              <a:rPr lang="en-US" sz="900" dirty="0"/>
              <a:t>/ansible/2.5/</a:t>
            </a:r>
            <a:r>
              <a:rPr lang="en-US" sz="900" dirty="0" err="1"/>
              <a:t>dev_guide</a:t>
            </a:r>
            <a:r>
              <a:rPr lang="en-US" sz="900" dirty="0"/>
              <a:t>/</a:t>
            </a:r>
            <a:r>
              <a:rPr lang="en-US" sz="900" dirty="0" err="1"/>
              <a:t>developing_modules_documenting.html</a:t>
            </a:r>
            <a:endParaRPr lang="en-US" sz="900"/>
          </a:p>
        </p:txBody>
      </p:sp>
    </p:spTree>
    <p:extLst>
      <p:ext uri="{BB962C8B-B14F-4D97-AF65-F5344CB8AC3E}">
        <p14:creationId xmlns:p14="http://schemas.microsoft.com/office/powerpoint/2010/main" val="35123284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194" name="Picture 2" descr="Kötélhúzás – Wikipédia">
            <a:extLst>
              <a:ext uri="{FF2B5EF4-FFF2-40B4-BE49-F238E27FC236}">
                <a16:creationId xmlns:a16="http://schemas.microsoft.com/office/drawing/2014/main" id="{49D44718-D29B-F547-AE30-7C8B9F1741A0}"/>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b="160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E3CB1F-BDAB-8848-B8BE-0F25A50C79ED}"/>
              </a:ext>
            </a:extLst>
          </p:cNvPr>
          <p:cNvSpPr>
            <a:spLocks noGrp="1"/>
          </p:cNvSpPr>
          <p:nvPr>
            <p:ph type="title"/>
          </p:nvPr>
        </p:nvSpPr>
        <p:spPr>
          <a:xfrm>
            <a:off x="1141413" y="609600"/>
            <a:ext cx="9905998" cy="1905000"/>
          </a:xfrm>
        </p:spPr>
        <p:txBody>
          <a:bodyPr>
            <a:normAutofit/>
          </a:bodyPr>
          <a:lstStyle/>
          <a:p>
            <a:r>
              <a:rPr lang="en-US" cap="none" dirty="0"/>
              <a:t>ansible-pull --help</a:t>
            </a:r>
          </a:p>
        </p:txBody>
      </p:sp>
      <p:sp>
        <p:nvSpPr>
          <p:cNvPr id="3" name="Content Placeholder 2">
            <a:extLst>
              <a:ext uri="{FF2B5EF4-FFF2-40B4-BE49-F238E27FC236}">
                <a16:creationId xmlns:a16="http://schemas.microsoft.com/office/drawing/2014/main" id="{37C770DD-D354-7E4E-A09B-277860F62BA7}"/>
              </a:ext>
            </a:extLst>
          </p:cNvPr>
          <p:cNvSpPr>
            <a:spLocks noGrp="1"/>
          </p:cNvSpPr>
          <p:nvPr>
            <p:ph idx="1"/>
          </p:nvPr>
        </p:nvSpPr>
        <p:spPr>
          <a:xfrm>
            <a:off x="1141413" y="2666999"/>
            <a:ext cx="9905998" cy="3124201"/>
          </a:xfrm>
        </p:spPr>
        <p:txBody>
          <a:bodyPr>
            <a:normAutofit/>
          </a:bodyPr>
          <a:lstStyle/>
          <a:p>
            <a:r>
              <a:rPr lang="en-US" dirty="0"/>
              <a:t>Reverses the default ansible push method to be pull based</a:t>
            </a:r>
          </a:p>
          <a:p>
            <a:r>
              <a:rPr lang="en-US" dirty="0"/>
              <a:t>Requires git to be installed</a:t>
            </a:r>
          </a:p>
          <a:p>
            <a:r>
              <a:rPr lang="en-US" dirty="0"/>
              <a:t>Automatically does a ‘git clone’ of a repository then runs a playbook from it</a:t>
            </a:r>
          </a:p>
          <a:p>
            <a:r>
              <a:rPr lang="en-US" dirty="0"/>
              <a:t>Useful when scheduled ansible runs are needed (from </a:t>
            </a:r>
            <a:r>
              <a:rPr lang="en-US" dirty="0" err="1"/>
              <a:t>cron</a:t>
            </a:r>
            <a:r>
              <a:rPr lang="en-US" dirty="0"/>
              <a:t> for example)</a:t>
            </a:r>
          </a:p>
          <a:p>
            <a:r>
              <a:rPr lang="en-US" dirty="0"/>
              <a:t>Does not require inbound SSH access, uses HTTP(s) via git</a:t>
            </a:r>
          </a:p>
        </p:txBody>
      </p:sp>
    </p:spTree>
    <p:extLst>
      <p:ext uri="{BB962C8B-B14F-4D97-AF65-F5344CB8AC3E}">
        <p14:creationId xmlns:p14="http://schemas.microsoft.com/office/powerpoint/2010/main" val="3948646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218" name="Picture 2" descr="Virtual AGC Peripheral Components">
            <a:extLst>
              <a:ext uri="{FF2B5EF4-FFF2-40B4-BE49-F238E27FC236}">
                <a16:creationId xmlns:a16="http://schemas.microsoft.com/office/drawing/2014/main" id="{AA955296-5BAC-3C4A-B24A-F9175358B67A}"/>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24C4AC-FFE3-C940-910D-506B25A79218}"/>
              </a:ext>
            </a:extLst>
          </p:cNvPr>
          <p:cNvSpPr>
            <a:spLocks noGrp="1"/>
          </p:cNvSpPr>
          <p:nvPr>
            <p:ph type="title"/>
          </p:nvPr>
        </p:nvSpPr>
        <p:spPr>
          <a:xfrm>
            <a:off x="1141413" y="609600"/>
            <a:ext cx="9905998" cy="1905000"/>
          </a:xfrm>
        </p:spPr>
        <p:txBody>
          <a:bodyPr>
            <a:normAutofit/>
          </a:bodyPr>
          <a:lstStyle/>
          <a:p>
            <a:r>
              <a:rPr lang="en-US" cap="none"/>
              <a:t>ansible-console --help</a:t>
            </a:r>
            <a:endParaRPr lang="en-US" cap="none" dirty="0"/>
          </a:p>
        </p:txBody>
      </p:sp>
      <p:sp>
        <p:nvSpPr>
          <p:cNvPr id="3" name="Content Placeholder 2">
            <a:extLst>
              <a:ext uri="{FF2B5EF4-FFF2-40B4-BE49-F238E27FC236}">
                <a16:creationId xmlns:a16="http://schemas.microsoft.com/office/drawing/2014/main" id="{EEADE6B1-075D-024D-920A-D3E13CFCC391}"/>
              </a:ext>
            </a:extLst>
          </p:cNvPr>
          <p:cNvSpPr>
            <a:spLocks noGrp="1"/>
          </p:cNvSpPr>
          <p:nvPr>
            <p:ph idx="1"/>
          </p:nvPr>
        </p:nvSpPr>
        <p:spPr>
          <a:xfrm>
            <a:off x="1141413" y="2666999"/>
            <a:ext cx="9905998" cy="3124201"/>
          </a:xfrm>
        </p:spPr>
        <p:txBody>
          <a:bodyPr>
            <a:normAutofit/>
          </a:bodyPr>
          <a:lstStyle/>
          <a:p>
            <a:r>
              <a:rPr lang="en-US"/>
              <a:t>Nifty interactive ansible console</a:t>
            </a:r>
          </a:p>
          <a:p>
            <a:r>
              <a:rPr lang="en-US"/>
              <a:t>Runs ad-hoc commands and modules against hosts/groups in a given inventory file</a:t>
            </a:r>
          </a:p>
          <a:p>
            <a:r>
              <a:rPr lang="en-US"/>
              <a:t>Useful for things like “run the df command on all hosts” or similar</a:t>
            </a:r>
          </a:p>
          <a:p>
            <a:r>
              <a:rPr lang="en-US"/>
              <a:t>Lab example</a:t>
            </a:r>
          </a:p>
          <a:p>
            <a:endParaRPr lang="en-US"/>
          </a:p>
          <a:p>
            <a:endParaRPr lang="en-US" dirty="0"/>
          </a:p>
        </p:txBody>
      </p:sp>
      <p:sp>
        <p:nvSpPr>
          <p:cNvPr id="4" name="Content Placeholder 2">
            <a:extLst>
              <a:ext uri="{FF2B5EF4-FFF2-40B4-BE49-F238E27FC236}">
                <a16:creationId xmlns:a16="http://schemas.microsoft.com/office/drawing/2014/main" id="{9D6E0BCA-B212-3B48-B872-3D487A46EE75}"/>
              </a:ext>
            </a:extLst>
          </p:cNvPr>
          <p:cNvSpPr txBox="1">
            <a:spLocks/>
          </p:cNvSpPr>
          <p:nvPr/>
        </p:nvSpPr>
        <p:spPr>
          <a:xfrm>
            <a:off x="3240599" y="4434268"/>
            <a:ext cx="4506353" cy="1028503"/>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ctr" anchorCtr="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en-US" sz="1200" cap="none" dirty="0">
                <a:solidFill>
                  <a:srgbClr val="FFFF00"/>
                </a:solidFill>
                <a:latin typeface="Courier" pitchFamily="2" charset="0"/>
              </a:rPr>
              <a:t>ansible-console</a:t>
            </a:r>
            <a:br>
              <a:rPr lang="en-US" sz="1200" cap="none" dirty="0">
                <a:solidFill>
                  <a:srgbClr val="FFFF00"/>
                </a:solidFill>
                <a:latin typeface="Courier" pitchFamily="2" charset="0"/>
              </a:rPr>
            </a:br>
            <a:r>
              <a:rPr lang="en-US" sz="1200" cap="none" dirty="0">
                <a:solidFill>
                  <a:srgbClr val="FFFF00"/>
                </a:solidFill>
                <a:latin typeface="Courier" pitchFamily="2" charset="0"/>
              </a:rPr>
              <a:t>df -h</a:t>
            </a:r>
          </a:p>
        </p:txBody>
      </p:sp>
    </p:spTree>
    <p:extLst>
      <p:ext uri="{BB962C8B-B14F-4D97-AF65-F5344CB8AC3E}">
        <p14:creationId xmlns:p14="http://schemas.microsoft.com/office/powerpoint/2010/main" val="3329461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42" name="Picture 2" descr="Horrible Hybrids, the Recycling Nightmare – Bioplastics News">
            <a:extLst>
              <a:ext uri="{FF2B5EF4-FFF2-40B4-BE49-F238E27FC236}">
                <a16:creationId xmlns:a16="http://schemas.microsoft.com/office/drawing/2014/main" id="{A1E85A7F-0E4C-7A4E-A03F-C98066431CCD}"/>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8665" b="706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4F73A7-A907-AD4B-B1BF-D9EF8421625A}"/>
              </a:ext>
            </a:extLst>
          </p:cNvPr>
          <p:cNvSpPr>
            <a:spLocks noGrp="1"/>
          </p:cNvSpPr>
          <p:nvPr>
            <p:ph type="title"/>
          </p:nvPr>
        </p:nvSpPr>
        <p:spPr>
          <a:xfrm>
            <a:off x="1141413" y="609600"/>
            <a:ext cx="9905998" cy="1905000"/>
          </a:xfrm>
        </p:spPr>
        <p:txBody>
          <a:bodyPr>
            <a:normAutofit/>
          </a:bodyPr>
          <a:lstStyle/>
          <a:p>
            <a:r>
              <a:rPr lang="en-US"/>
              <a:t>Key Takeaways</a:t>
            </a:r>
            <a:endParaRPr lang="en-US" dirty="0"/>
          </a:p>
        </p:txBody>
      </p:sp>
      <p:sp>
        <p:nvSpPr>
          <p:cNvPr id="3" name="Content Placeholder 2">
            <a:extLst>
              <a:ext uri="{FF2B5EF4-FFF2-40B4-BE49-F238E27FC236}">
                <a16:creationId xmlns:a16="http://schemas.microsoft.com/office/drawing/2014/main" id="{D5868C3B-94B1-F543-A218-091EA85CA76D}"/>
              </a:ext>
            </a:extLst>
          </p:cNvPr>
          <p:cNvSpPr>
            <a:spLocks noGrp="1"/>
          </p:cNvSpPr>
          <p:nvPr>
            <p:ph idx="1"/>
          </p:nvPr>
        </p:nvSpPr>
        <p:spPr>
          <a:xfrm>
            <a:off x="1141413" y="2666999"/>
            <a:ext cx="9905998" cy="3124201"/>
          </a:xfrm>
        </p:spPr>
        <p:txBody>
          <a:bodyPr>
            <a:normAutofit/>
          </a:bodyPr>
          <a:lstStyle/>
          <a:p>
            <a:r>
              <a:rPr lang="en-US" dirty="0"/>
              <a:t>This isn't new</a:t>
            </a:r>
          </a:p>
          <a:p>
            <a:r>
              <a:rPr lang="en-US" dirty="0"/>
              <a:t>M$ tried this with PowerShell DSC (and failed)</a:t>
            </a:r>
          </a:p>
        </p:txBody>
      </p:sp>
    </p:spTree>
    <p:extLst>
      <p:ext uri="{BB962C8B-B14F-4D97-AF65-F5344CB8AC3E}">
        <p14:creationId xmlns:p14="http://schemas.microsoft.com/office/powerpoint/2010/main" val="11211514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F08C-4FCF-874B-9472-3AB514DF237A}"/>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Logging</a:t>
            </a:r>
          </a:p>
        </p:txBody>
      </p:sp>
      <p:pic>
        <p:nvPicPr>
          <p:cNvPr id="26626" name="Picture 2" descr="Unfathomable planning rules - E &amp; L Advertiser">
            <a:extLst>
              <a:ext uri="{FF2B5EF4-FFF2-40B4-BE49-F238E27FC236}">
                <a16:creationId xmlns:a16="http://schemas.microsoft.com/office/drawing/2014/main" id="{01ABD04F-AD07-E24D-B309-FE9E54978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26" b="17553"/>
          <a:stretch/>
        </p:blipFill>
        <p:spPr bwMode="auto">
          <a:xfrm>
            <a:off x="20" y="10"/>
            <a:ext cx="12191980" cy="4273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773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42" name="Picture 2" descr="The history of computer storage (slideshow) - Page 7 of 9 - ExtremeTech">
            <a:extLst>
              <a:ext uri="{FF2B5EF4-FFF2-40B4-BE49-F238E27FC236}">
                <a16:creationId xmlns:a16="http://schemas.microsoft.com/office/drawing/2014/main" id="{BFCFA08D-BDAB-354D-BBF8-C7045077932A}"/>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l="1406" r="12370"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899634-5441-2B48-AAA3-B38CD9027B1E}"/>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logging</a:t>
            </a:r>
          </a:p>
        </p:txBody>
      </p:sp>
    </p:spTree>
    <p:extLst>
      <p:ext uri="{BB962C8B-B14F-4D97-AF65-F5344CB8AC3E}">
        <p14:creationId xmlns:p14="http://schemas.microsoft.com/office/powerpoint/2010/main" val="13639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1266" name="Picture 2" descr="File Manager: Download a Free Trial of WinZip">
            <a:extLst>
              <a:ext uri="{FF2B5EF4-FFF2-40B4-BE49-F238E27FC236}">
                <a16:creationId xmlns:a16="http://schemas.microsoft.com/office/drawing/2014/main" id="{2579B3DD-8D5A-3344-A58B-80913AD48A7C}"/>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r="53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1AF5D3-7A5B-714F-98E5-79B34566512E}"/>
              </a:ext>
            </a:extLst>
          </p:cNvPr>
          <p:cNvSpPr>
            <a:spLocks noGrp="1"/>
          </p:cNvSpPr>
          <p:nvPr>
            <p:ph type="title"/>
          </p:nvPr>
        </p:nvSpPr>
        <p:spPr>
          <a:xfrm>
            <a:off x="1141413" y="609600"/>
            <a:ext cx="9905998" cy="1905000"/>
          </a:xfrm>
        </p:spPr>
        <p:txBody>
          <a:bodyPr>
            <a:normAutofit/>
          </a:bodyPr>
          <a:lstStyle/>
          <a:p>
            <a:r>
              <a:rPr lang="en-US" dirty="0"/>
              <a:t>File Logging</a:t>
            </a:r>
          </a:p>
        </p:txBody>
      </p:sp>
      <p:sp>
        <p:nvSpPr>
          <p:cNvPr id="3" name="Content Placeholder 2">
            <a:extLst>
              <a:ext uri="{FF2B5EF4-FFF2-40B4-BE49-F238E27FC236}">
                <a16:creationId xmlns:a16="http://schemas.microsoft.com/office/drawing/2014/main" id="{D7C857D6-B245-5C4A-912A-0BD942A6BE2E}"/>
              </a:ext>
            </a:extLst>
          </p:cNvPr>
          <p:cNvSpPr>
            <a:spLocks noGrp="1"/>
          </p:cNvSpPr>
          <p:nvPr>
            <p:ph idx="1"/>
          </p:nvPr>
        </p:nvSpPr>
        <p:spPr>
          <a:xfrm>
            <a:off x="1141413" y="2479647"/>
            <a:ext cx="9905998" cy="3727508"/>
          </a:xfrm>
        </p:spPr>
        <p:txBody>
          <a:bodyPr>
            <a:noAutofit/>
          </a:bodyPr>
          <a:lstStyle/>
          <a:p>
            <a:pPr>
              <a:lnSpc>
                <a:spcPct val="90000"/>
              </a:lnSpc>
            </a:pPr>
            <a:r>
              <a:rPr lang="en-US" sz="1800" dirty="0">
                <a:effectLst/>
              </a:rPr>
              <a:t>By default, Ansible sends output about plays, tasks, and module arguments to your screen (STDOUT) on the control node.</a:t>
            </a:r>
          </a:p>
          <a:p>
            <a:pPr>
              <a:lnSpc>
                <a:spcPct val="90000"/>
              </a:lnSpc>
            </a:pPr>
            <a:r>
              <a:rPr lang="en-US" sz="1800" dirty="0">
                <a:effectLst/>
              </a:rPr>
              <a:t>If you want to capture Ansible output in a log, you have three options:</a:t>
            </a:r>
          </a:p>
          <a:p>
            <a:pPr lvl="1">
              <a:lnSpc>
                <a:spcPct val="90000"/>
              </a:lnSpc>
            </a:pPr>
            <a:r>
              <a:rPr lang="en-US" dirty="0">
                <a:effectLst/>
              </a:rPr>
              <a:t>To save Ansible output in a single log on the control node, set the </a:t>
            </a:r>
            <a:r>
              <a:rPr lang="en-US" dirty="0" err="1">
                <a:effectLst/>
              </a:rPr>
              <a:t>log_path</a:t>
            </a:r>
            <a:r>
              <a:rPr lang="en-US" dirty="0">
                <a:effectLst/>
              </a:rPr>
              <a:t> config file setting.</a:t>
            </a:r>
          </a:p>
          <a:p>
            <a:pPr lvl="1">
              <a:lnSpc>
                <a:spcPct val="90000"/>
              </a:lnSpc>
            </a:pPr>
            <a:r>
              <a:rPr lang="en-US" dirty="0">
                <a:effectLst/>
              </a:rPr>
              <a:t>You may also want to set </a:t>
            </a:r>
            <a:r>
              <a:rPr lang="en-US" dirty="0" err="1">
                <a:effectLst/>
              </a:rPr>
              <a:t>display_args_to_stdout</a:t>
            </a:r>
            <a:r>
              <a:rPr lang="en-US" dirty="0">
                <a:effectLst/>
              </a:rPr>
              <a:t>, which helps to differentiate similar tasks by including variable values in the Ansible output.</a:t>
            </a:r>
          </a:p>
          <a:p>
            <a:pPr lvl="1">
              <a:lnSpc>
                <a:spcPct val="90000"/>
              </a:lnSpc>
            </a:pPr>
            <a:r>
              <a:rPr lang="en-US" dirty="0">
                <a:effectLst/>
              </a:rPr>
              <a:t>To save Ansible output in separate logs, one on each managed node, set the </a:t>
            </a:r>
            <a:r>
              <a:rPr lang="en-US" dirty="0" err="1">
                <a:effectLst/>
              </a:rPr>
              <a:t>no_target_syslog</a:t>
            </a:r>
            <a:r>
              <a:rPr lang="en-US" dirty="0">
                <a:effectLst/>
              </a:rPr>
              <a:t> and </a:t>
            </a:r>
            <a:r>
              <a:rPr lang="en-US" dirty="0" err="1">
                <a:effectLst/>
              </a:rPr>
              <a:t>syslog_facility</a:t>
            </a:r>
            <a:r>
              <a:rPr lang="en-US" dirty="0">
                <a:effectLst/>
              </a:rPr>
              <a:t> config file settings.</a:t>
            </a:r>
          </a:p>
          <a:p>
            <a:pPr lvl="1">
              <a:lnSpc>
                <a:spcPct val="90000"/>
              </a:lnSpc>
            </a:pPr>
            <a:r>
              <a:rPr lang="en-US" dirty="0">
                <a:effectLst/>
              </a:rPr>
              <a:t>To save Ansible output to a secure database, use Ansible Tower. Tower allows you to review history based on hosts, projects, and particular inventories over time, using graphs and/or a REST API.</a:t>
            </a:r>
          </a:p>
        </p:txBody>
      </p:sp>
    </p:spTree>
    <p:extLst>
      <p:ext uri="{BB962C8B-B14F-4D97-AF65-F5344CB8AC3E}">
        <p14:creationId xmlns:p14="http://schemas.microsoft.com/office/powerpoint/2010/main" val="39346943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6A76-74E4-9D4E-A1F8-39DFD32B8FCE}"/>
              </a:ext>
            </a:extLst>
          </p:cNvPr>
          <p:cNvSpPr>
            <a:spLocks noGrp="1"/>
          </p:cNvSpPr>
          <p:nvPr>
            <p:ph type="title"/>
          </p:nvPr>
        </p:nvSpPr>
        <p:spPr/>
        <p:txBody>
          <a:bodyPr/>
          <a:lstStyle/>
          <a:p>
            <a:r>
              <a:rPr lang="en-US" dirty="0"/>
              <a:t>Suppressing logging</a:t>
            </a:r>
          </a:p>
        </p:txBody>
      </p:sp>
      <p:sp>
        <p:nvSpPr>
          <p:cNvPr id="4" name="Content Placeholder 2">
            <a:extLst>
              <a:ext uri="{FF2B5EF4-FFF2-40B4-BE49-F238E27FC236}">
                <a16:creationId xmlns:a16="http://schemas.microsoft.com/office/drawing/2014/main" id="{CBF4B6E8-4794-D249-8A84-ABCB4E18AD39}"/>
              </a:ext>
            </a:extLst>
          </p:cNvPr>
          <p:cNvSpPr txBox="1">
            <a:spLocks noGrp="1"/>
          </p:cNvSpPr>
          <p:nvPr>
            <p:ph idx="1"/>
          </p:nvPr>
        </p:nvSpPr>
        <p:spPr>
          <a:xfrm>
            <a:off x="2856706" y="1758650"/>
            <a:ext cx="6478587" cy="3916009"/>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80000"/>
              </a:lnSpc>
              <a:buNone/>
            </a:pP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name: secret stuff</a:t>
            </a:r>
          </a:p>
          <a:p>
            <a:pPr marL="0" indent="0">
              <a:lnSpc>
                <a:spcPct val="80000"/>
              </a:lnSpc>
              <a:buNone/>
            </a:pPr>
            <a:r>
              <a:rPr lang="en-US" sz="1200" cap="none" dirty="0">
                <a:solidFill>
                  <a:srgbClr val="FFFF00"/>
                </a:solidFill>
                <a:latin typeface="Courier" pitchFamily="2" charset="0"/>
              </a:rPr>
              <a:t>  command: "echo {{</a:t>
            </a:r>
            <a:r>
              <a:rPr lang="en-US" sz="1200" cap="none" dirty="0" err="1">
                <a:solidFill>
                  <a:srgbClr val="FFFF00"/>
                </a:solidFill>
                <a:latin typeface="Courier" pitchFamily="2" charset="0"/>
              </a:rPr>
              <a:t>secret_root_password</a:t>
            </a:r>
            <a:r>
              <a:rPr lang="en-US" sz="1200" cap="none" dirty="0">
                <a:solidFill>
                  <a:srgbClr val="FFFF00"/>
                </a:solidFill>
                <a:latin typeface="Courier" pitchFamily="2" charset="0"/>
              </a:rPr>
              <a:t>}} | </a:t>
            </a:r>
            <a:r>
              <a:rPr lang="en-US" sz="1200" cap="none" dirty="0" err="1">
                <a:solidFill>
                  <a:srgbClr val="FFFF00"/>
                </a:solidFill>
                <a:latin typeface="Courier" pitchFamily="2" charset="0"/>
              </a:rPr>
              <a:t>sudo</a:t>
            </a:r>
            <a:r>
              <a:rPr lang="en-US" sz="1200" cap="none" dirty="0">
                <a:solidFill>
                  <a:srgbClr val="FFFF00"/>
                </a:solidFill>
                <a:latin typeface="Courier" pitchFamily="2" charset="0"/>
              </a:rPr>
              <a:t> </a:t>
            </a:r>
            <a:r>
              <a:rPr lang="en-US" sz="1200" cap="none" dirty="0" err="1">
                <a:solidFill>
                  <a:srgbClr val="FFFF00"/>
                </a:solidFill>
                <a:latin typeface="Courier" pitchFamily="2" charset="0"/>
              </a:rPr>
              <a:t>su</a:t>
            </a:r>
            <a:r>
              <a:rPr lang="en-US" sz="1200" cap="none" dirty="0">
                <a:solidFill>
                  <a:srgbClr val="FFFF00"/>
                </a:solidFill>
                <a:latin typeface="Courier" pitchFamily="2" charset="0"/>
              </a:rPr>
              <a:t> -"</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no_log</a:t>
            </a:r>
            <a:r>
              <a:rPr lang="en-US" sz="1200" cap="none" dirty="0">
                <a:solidFill>
                  <a:srgbClr val="FFFF00"/>
                </a:solidFill>
                <a:latin typeface="Courier" pitchFamily="2" charset="0"/>
              </a:rPr>
              <a:t>: true</a:t>
            </a:r>
          </a:p>
        </p:txBody>
      </p:sp>
    </p:spTree>
    <p:extLst>
      <p:ext uri="{BB962C8B-B14F-4D97-AF65-F5344CB8AC3E}">
        <p14:creationId xmlns:p14="http://schemas.microsoft.com/office/powerpoint/2010/main" val="16678453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292" name="Picture 4" descr="PhD 2020: WBUHS releases admission schedule">
            <a:extLst>
              <a:ext uri="{FF2B5EF4-FFF2-40B4-BE49-F238E27FC236}">
                <a16:creationId xmlns:a16="http://schemas.microsoft.com/office/drawing/2014/main" id="{1F047C01-EB96-0242-A4E5-8E4F04C85EED}"/>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t="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74A5C3-AABE-8141-B90F-B7030680ED5F}"/>
              </a:ext>
            </a:extLst>
          </p:cNvPr>
          <p:cNvSpPr>
            <a:spLocks noGrp="1"/>
          </p:cNvSpPr>
          <p:nvPr>
            <p:ph type="title"/>
          </p:nvPr>
        </p:nvSpPr>
        <p:spPr>
          <a:xfrm>
            <a:off x="1141413" y="609600"/>
            <a:ext cx="9905998" cy="1905000"/>
          </a:xfrm>
        </p:spPr>
        <p:txBody>
          <a:bodyPr>
            <a:normAutofit/>
          </a:bodyPr>
          <a:lstStyle/>
          <a:p>
            <a:r>
              <a:rPr lang="en-US" dirty="0"/>
              <a:t>More Advanced Playbook settings</a:t>
            </a:r>
          </a:p>
        </p:txBody>
      </p:sp>
      <p:sp>
        <p:nvSpPr>
          <p:cNvPr id="3" name="Content Placeholder 2">
            <a:extLst>
              <a:ext uri="{FF2B5EF4-FFF2-40B4-BE49-F238E27FC236}">
                <a16:creationId xmlns:a16="http://schemas.microsoft.com/office/drawing/2014/main" id="{4BD462F2-52B0-A04A-BD4E-FC55D729CE3C}"/>
              </a:ext>
            </a:extLst>
          </p:cNvPr>
          <p:cNvSpPr>
            <a:spLocks noGrp="1"/>
          </p:cNvSpPr>
          <p:nvPr>
            <p:ph idx="1"/>
          </p:nvPr>
        </p:nvSpPr>
        <p:spPr>
          <a:xfrm>
            <a:off x="1141413" y="2666999"/>
            <a:ext cx="9905998" cy="3124201"/>
          </a:xfrm>
        </p:spPr>
        <p:txBody>
          <a:bodyPr>
            <a:normAutofit/>
          </a:bodyPr>
          <a:lstStyle/>
          <a:p>
            <a:r>
              <a:rPr lang="en-US" dirty="0"/>
              <a:t>Handlers</a:t>
            </a:r>
          </a:p>
          <a:p>
            <a:r>
              <a:rPr lang="en-US" dirty="0"/>
              <a:t>Includes</a:t>
            </a:r>
          </a:p>
          <a:p>
            <a:pPr lvl="1"/>
            <a:r>
              <a:rPr lang="en-US" dirty="0"/>
              <a:t>Role</a:t>
            </a:r>
          </a:p>
          <a:p>
            <a:pPr lvl="1"/>
            <a:r>
              <a:rPr lang="en-US" dirty="0"/>
              <a:t>Playbook</a:t>
            </a:r>
          </a:p>
        </p:txBody>
      </p:sp>
    </p:spTree>
    <p:extLst>
      <p:ext uri="{BB962C8B-B14F-4D97-AF65-F5344CB8AC3E}">
        <p14:creationId xmlns:p14="http://schemas.microsoft.com/office/powerpoint/2010/main" val="32511298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6" name="Picture 2" descr="BAI 3046 Modern Passage Door Handle Lever Set with Privacy Pin Functio –  MegaBAI">
            <a:extLst>
              <a:ext uri="{FF2B5EF4-FFF2-40B4-BE49-F238E27FC236}">
                <a16:creationId xmlns:a16="http://schemas.microsoft.com/office/drawing/2014/main" id="{52F047D8-6CD3-1340-875D-B21D8F227AEE}"/>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23001" b="207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D9E06E-196C-DB43-AC92-6AC99729B02C}"/>
              </a:ext>
            </a:extLst>
          </p:cNvPr>
          <p:cNvSpPr>
            <a:spLocks noGrp="1"/>
          </p:cNvSpPr>
          <p:nvPr>
            <p:ph type="title"/>
          </p:nvPr>
        </p:nvSpPr>
        <p:spPr>
          <a:xfrm>
            <a:off x="1141413" y="609600"/>
            <a:ext cx="9905998" cy="1905000"/>
          </a:xfrm>
        </p:spPr>
        <p:txBody>
          <a:bodyPr>
            <a:normAutofit/>
          </a:bodyPr>
          <a:lstStyle/>
          <a:p>
            <a:r>
              <a:rPr lang="en-US" dirty="0"/>
              <a:t>Handlers</a:t>
            </a:r>
          </a:p>
        </p:txBody>
      </p:sp>
      <p:sp>
        <p:nvSpPr>
          <p:cNvPr id="3" name="Content Placeholder 2">
            <a:extLst>
              <a:ext uri="{FF2B5EF4-FFF2-40B4-BE49-F238E27FC236}">
                <a16:creationId xmlns:a16="http://schemas.microsoft.com/office/drawing/2014/main" id="{AEE6DACB-AA9A-E04C-ADA1-910345388D7F}"/>
              </a:ext>
            </a:extLst>
          </p:cNvPr>
          <p:cNvSpPr>
            <a:spLocks noGrp="1"/>
          </p:cNvSpPr>
          <p:nvPr>
            <p:ph idx="1"/>
          </p:nvPr>
        </p:nvSpPr>
        <p:spPr>
          <a:xfrm>
            <a:off x="1141413" y="2666999"/>
            <a:ext cx="9905998" cy="3124201"/>
          </a:xfrm>
        </p:spPr>
        <p:txBody>
          <a:bodyPr>
            <a:normAutofit/>
          </a:bodyPr>
          <a:lstStyle/>
          <a:p>
            <a:r>
              <a:rPr lang="en-US" dirty="0">
                <a:effectLst/>
              </a:rPr>
              <a:t>Sometimes you want a task to run only when a change is made on a machine.</a:t>
            </a:r>
          </a:p>
          <a:p>
            <a:r>
              <a:rPr lang="en-US" dirty="0">
                <a:effectLst/>
              </a:rPr>
              <a:t>For example, you may want to restart a service if a task updates the configuration of that service, but not if the configuration is unchanged.</a:t>
            </a:r>
          </a:p>
          <a:p>
            <a:pPr lvl="1"/>
            <a:r>
              <a:rPr lang="en-US" dirty="0">
                <a:effectLst/>
              </a:rPr>
              <a:t>Ansible uses handlers to address this use case.</a:t>
            </a:r>
          </a:p>
          <a:p>
            <a:pPr lvl="1"/>
            <a:r>
              <a:rPr lang="en-US" dirty="0">
                <a:effectLst/>
              </a:rPr>
              <a:t>Handlers are tasks that only run when notified.</a:t>
            </a:r>
          </a:p>
          <a:p>
            <a:pPr lvl="1"/>
            <a:r>
              <a:rPr lang="en-US" dirty="0">
                <a:effectLst/>
              </a:rPr>
              <a:t>Each handler should have a globally unique name.</a:t>
            </a:r>
          </a:p>
        </p:txBody>
      </p:sp>
    </p:spTree>
    <p:extLst>
      <p:ext uri="{BB962C8B-B14F-4D97-AF65-F5344CB8AC3E}">
        <p14:creationId xmlns:p14="http://schemas.microsoft.com/office/powerpoint/2010/main" val="1621012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6A76-74E4-9D4E-A1F8-39DFD32B8FCE}"/>
              </a:ext>
            </a:extLst>
          </p:cNvPr>
          <p:cNvSpPr>
            <a:spLocks noGrp="1"/>
          </p:cNvSpPr>
          <p:nvPr>
            <p:ph type="title"/>
          </p:nvPr>
        </p:nvSpPr>
        <p:spPr/>
        <p:txBody>
          <a:bodyPr/>
          <a:lstStyle/>
          <a:p>
            <a:r>
              <a:rPr lang="en-US" dirty="0"/>
              <a:t>Handler Example</a:t>
            </a:r>
          </a:p>
        </p:txBody>
      </p:sp>
      <p:sp>
        <p:nvSpPr>
          <p:cNvPr id="4" name="Content Placeholder 2">
            <a:extLst>
              <a:ext uri="{FF2B5EF4-FFF2-40B4-BE49-F238E27FC236}">
                <a16:creationId xmlns:a16="http://schemas.microsoft.com/office/drawing/2014/main" id="{CBF4B6E8-4794-D249-8A84-ABCB4E18AD39}"/>
              </a:ext>
            </a:extLst>
          </p:cNvPr>
          <p:cNvSpPr txBox="1">
            <a:spLocks noGrp="1"/>
          </p:cNvSpPr>
          <p:nvPr>
            <p:ph idx="1"/>
          </p:nvPr>
        </p:nvSpPr>
        <p:spPr>
          <a:xfrm>
            <a:off x="2856706" y="1758650"/>
            <a:ext cx="6478587" cy="3916009"/>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fontScale="40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80000"/>
              </a:lnSpc>
              <a:buNone/>
            </a:pP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name: Verify apache installation</a:t>
            </a:r>
            <a:br>
              <a:rPr lang="en-US" sz="1200" cap="none" dirty="0">
                <a:solidFill>
                  <a:srgbClr val="FFFF00"/>
                </a:solidFill>
                <a:latin typeface="Courier" pitchFamily="2" charset="0"/>
              </a:rPr>
            </a:br>
            <a:r>
              <a:rPr lang="en-US" sz="1200" cap="none" dirty="0">
                <a:solidFill>
                  <a:srgbClr val="FFFF00"/>
                </a:solidFill>
                <a:latin typeface="Courier" pitchFamily="2" charset="0"/>
              </a:rPr>
              <a:t>  hosts: webserver</a:t>
            </a:r>
            <a:br>
              <a:rPr lang="en-US" sz="1200" cap="none" dirty="0">
                <a:solidFill>
                  <a:srgbClr val="FFFF00"/>
                </a:solidFill>
                <a:latin typeface="Courier" pitchFamily="2" charset="0"/>
              </a:rPr>
            </a:br>
            <a:r>
              <a:rPr lang="en-US" sz="1200" cap="none" dirty="0">
                <a:solidFill>
                  <a:srgbClr val="FFFF00"/>
                </a:solidFill>
                <a:latin typeface="Courier" pitchFamily="2" charset="0"/>
              </a:rPr>
              <a:t>  </a:t>
            </a:r>
            <a:br>
              <a:rPr lang="en-US" sz="1200" cap="none" dirty="0">
                <a:solidFill>
                  <a:srgbClr val="FFFF00"/>
                </a:solidFill>
                <a:latin typeface="Courier" pitchFamily="2" charset="0"/>
              </a:rPr>
            </a:br>
            <a:r>
              <a:rPr lang="en-US" sz="1200" cap="none" dirty="0">
                <a:solidFill>
                  <a:srgbClr val="FFFF00"/>
                </a:solidFill>
                <a:latin typeface="Courier" pitchFamily="2" charset="0"/>
              </a:rPr>
              <a:t>  vars:</a:t>
            </a:r>
            <a:br>
              <a:rPr lang="en-US" sz="1200" cap="none" dirty="0">
                <a:solidFill>
                  <a:srgbClr val="FFFF00"/>
                </a:solidFill>
                <a:latin typeface="Courier" pitchFamily="2" charset="0"/>
              </a:rPr>
            </a:br>
            <a:r>
              <a:rPr lang="en-US" sz="1200" cap="none" dirty="0">
                <a:solidFill>
                  <a:srgbClr val="FFFF00"/>
                </a:solidFill>
                <a:latin typeface="Courier" pitchFamily="2" charset="0"/>
              </a:rPr>
              <a:t>    </a:t>
            </a:r>
            <a:r>
              <a:rPr lang="en-US" sz="1200" cap="none" dirty="0" err="1">
                <a:solidFill>
                  <a:srgbClr val="FFFF00"/>
                </a:solidFill>
                <a:latin typeface="Courier" pitchFamily="2" charset="0"/>
              </a:rPr>
              <a:t>http_port</a:t>
            </a:r>
            <a:r>
              <a:rPr lang="en-US" sz="1200" cap="none" dirty="0">
                <a:solidFill>
                  <a:srgbClr val="FFFF00"/>
                </a:solidFill>
                <a:latin typeface="Courier" pitchFamily="2" charset="0"/>
              </a:rPr>
              <a:t>: 80</a:t>
            </a:r>
            <a:br>
              <a:rPr lang="en-US" sz="1200" cap="none" dirty="0">
                <a:solidFill>
                  <a:srgbClr val="FFFF00"/>
                </a:solidFill>
                <a:latin typeface="Courier" pitchFamily="2" charset="0"/>
              </a:rPr>
            </a:br>
            <a:r>
              <a:rPr lang="en-US" sz="1200" cap="none" dirty="0">
                <a:solidFill>
                  <a:srgbClr val="FFFF00"/>
                </a:solidFill>
                <a:latin typeface="Courier" pitchFamily="2" charset="0"/>
              </a:rPr>
              <a:t>    </a:t>
            </a:r>
            <a:r>
              <a:rPr lang="en-US" sz="1200" cap="none" dirty="0" err="1">
                <a:solidFill>
                  <a:srgbClr val="FFFF00"/>
                </a:solidFill>
                <a:latin typeface="Courier" pitchFamily="2" charset="0"/>
              </a:rPr>
              <a:t>max_clients</a:t>
            </a:r>
            <a:r>
              <a:rPr lang="en-US" sz="1200" cap="none" dirty="0">
                <a:solidFill>
                  <a:srgbClr val="FFFF00"/>
                </a:solidFill>
                <a:latin typeface="Courier" pitchFamily="2" charset="0"/>
              </a:rPr>
              <a:t>: 200</a:t>
            </a:r>
            <a:br>
              <a:rPr lang="en-US" sz="1200" cap="none" dirty="0">
                <a:solidFill>
                  <a:srgbClr val="FFFF00"/>
                </a:solidFill>
                <a:latin typeface="Courier" pitchFamily="2" charset="0"/>
              </a:rPr>
            </a:br>
            <a:r>
              <a:rPr lang="en-US" sz="1200" cap="none" dirty="0">
                <a:solidFill>
                  <a:srgbClr val="FFFF00"/>
                </a:solidFill>
                <a:latin typeface="Courier" pitchFamily="2" charset="0"/>
              </a:rPr>
              <a:t>    </a:t>
            </a:r>
            <a:r>
              <a:rPr lang="en-US" sz="1200" cap="none" dirty="0" err="1">
                <a:solidFill>
                  <a:srgbClr val="FFFF00"/>
                </a:solidFill>
                <a:latin typeface="Courier" pitchFamily="2" charset="0"/>
              </a:rPr>
              <a:t>remote_user</a:t>
            </a:r>
            <a:r>
              <a:rPr lang="en-US" sz="1200" cap="none" dirty="0">
                <a:solidFill>
                  <a:srgbClr val="FFFF00"/>
                </a:solidFill>
                <a:latin typeface="Courier" pitchFamily="2" charset="0"/>
              </a:rPr>
              <a:t>: root</a:t>
            </a:r>
          </a:p>
          <a:p>
            <a:pPr marL="0" indent="0">
              <a:lnSpc>
                <a:spcPct val="80000"/>
              </a:lnSpc>
              <a:buNone/>
            </a:pPr>
            <a:r>
              <a:rPr lang="en-US" sz="1200" cap="none" dirty="0">
                <a:solidFill>
                  <a:srgbClr val="FFFF00"/>
                </a:solidFill>
                <a:latin typeface="Courier" pitchFamily="2" charset="0"/>
              </a:rPr>
              <a:t>  tasks:</a:t>
            </a:r>
          </a:p>
          <a:p>
            <a:pPr marL="0" indent="0">
              <a:lnSpc>
                <a:spcPct val="80000"/>
              </a:lnSpc>
              <a:buNone/>
            </a:pPr>
            <a:r>
              <a:rPr lang="en-US" sz="1200" cap="none" dirty="0">
                <a:solidFill>
                  <a:srgbClr val="FFFF00"/>
                </a:solidFill>
                <a:latin typeface="Courier" pitchFamily="2" charset="0"/>
              </a:rPr>
              <a:t>  - name: Ensure apache is at the latest version</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ansible.builtin.yum</a:t>
            </a: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name: httpd</a:t>
            </a:r>
          </a:p>
          <a:p>
            <a:pPr marL="0" indent="0">
              <a:lnSpc>
                <a:spcPct val="80000"/>
              </a:lnSpc>
              <a:buNone/>
            </a:pPr>
            <a:r>
              <a:rPr lang="en-US" sz="1200" cap="none" dirty="0">
                <a:solidFill>
                  <a:srgbClr val="FFFF00"/>
                </a:solidFill>
                <a:latin typeface="Courier" pitchFamily="2" charset="0"/>
              </a:rPr>
              <a:t>      state: latest</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 name: Write the apache config file</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ansible.builtin.template</a:t>
            </a: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src</a:t>
            </a:r>
            <a:r>
              <a:rPr lang="en-US" sz="1200" cap="none" dirty="0">
                <a:solidFill>
                  <a:srgbClr val="FFFF00"/>
                </a:solidFill>
                <a:latin typeface="Courier" pitchFamily="2" charset="0"/>
              </a:rPr>
              <a:t>: /</a:t>
            </a:r>
            <a:r>
              <a:rPr lang="en-US" sz="1200" cap="none" dirty="0" err="1">
                <a:solidFill>
                  <a:srgbClr val="FFFF00"/>
                </a:solidFill>
                <a:latin typeface="Courier" pitchFamily="2" charset="0"/>
              </a:rPr>
              <a:t>srv</a:t>
            </a:r>
            <a:r>
              <a:rPr lang="en-US" sz="1200" cap="none" dirty="0">
                <a:solidFill>
                  <a:srgbClr val="FFFF00"/>
                </a:solidFill>
                <a:latin typeface="Courier" pitchFamily="2" charset="0"/>
              </a:rPr>
              <a:t>/httpd.j2</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dest</a:t>
            </a:r>
            <a:r>
              <a:rPr lang="en-US" sz="1200" cap="none" dirty="0">
                <a:solidFill>
                  <a:srgbClr val="FFFF00"/>
                </a:solidFill>
                <a:latin typeface="Courier" pitchFamily="2" charset="0"/>
              </a:rPr>
              <a:t>: /</a:t>
            </a:r>
            <a:r>
              <a:rPr lang="en-US" sz="1200" cap="none" dirty="0" err="1">
                <a:solidFill>
                  <a:srgbClr val="FFFF00"/>
                </a:solidFill>
                <a:latin typeface="Courier" pitchFamily="2" charset="0"/>
              </a:rPr>
              <a:t>etc</a:t>
            </a:r>
            <a:r>
              <a:rPr lang="en-US" sz="1200" cap="none" dirty="0">
                <a:solidFill>
                  <a:srgbClr val="FFFF00"/>
                </a:solidFill>
                <a:latin typeface="Courier" pitchFamily="2" charset="0"/>
              </a:rPr>
              <a:t>/</a:t>
            </a:r>
            <a:r>
              <a:rPr lang="en-US" sz="1200" cap="none" dirty="0" err="1">
                <a:solidFill>
                  <a:srgbClr val="FFFF00"/>
                </a:solidFill>
                <a:latin typeface="Courier" pitchFamily="2" charset="0"/>
              </a:rPr>
              <a:t>httpd.conf</a:t>
            </a: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notify:</a:t>
            </a:r>
          </a:p>
          <a:p>
            <a:pPr marL="0" indent="0">
              <a:lnSpc>
                <a:spcPct val="80000"/>
              </a:lnSpc>
              <a:buNone/>
            </a:pPr>
            <a:r>
              <a:rPr lang="en-US" sz="1200" cap="none" dirty="0">
                <a:solidFill>
                  <a:srgbClr val="FFFF00"/>
                </a:solidFill>
                <a:latin typeface="Courier" pitchFamily="2" charset="0"/>
              </a:rPr>
              <a:t>    - Restart apache</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 name: Ensure apache is running</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ansible.builtin.service</a:t>
            </a: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name: httpd</a:t>
            </a:r>
          </a:p>
          <a:p>
            <a:pPr marL="0" indent="0">
              <a:lnSpc>
                <a:spcPct val="80000"/>
              </a:lnSpc>
              <a:buNone/>
            </a:pPr>
            <a:r>
              <a:rPr lang="en-US" sz="1200" cap="none" dirty="0">
                <a:solidFill>
                  <a:srgbClr val="FFFF00"/>
                </a:solidFill>
                <a:latin typeface="Courier" pitchFamily="2" charset="0"/>
              </a:rPr>
              <a:t>      state: started</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handlers:</a:t>
            </a:r>
          </a:p>
          <a:p>
            <a:pPr marL="0" indent="0">
              <a:lnSpc>
                <a:spcPct val="80000"/>
              </a:lnSpc>
              <a:buNone/>
            </a:pPr>
            <a:r>
              <a:rPr lang="en-US" sz="1200" cap="none" dirty="0">
                <a:solidFill>
                  <a:srgbClr val="FFFF00"/>
                </a:solidFill>
                <a:latin typeface="Courier" pitchFamily="2" charset="0"/>
              </a:rPr>
              <a:t>    - name: Restart apache</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ansible.builtin.service</a:t>
            </a: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name: httpd</a:t>
            </a:r>
          </a:p>
          <a:p>
            <a:pPr marL="0" indent="0">
              <a:lnSpc>
                <a:spcPct val="80000"/>
              </a:lnSpc>
              <a:buNone/>
            </a:pPr>
            <a:r>
              <a:rPr lang="en-US" sz="1200" cap="none" dirty="0">
                <a:solidFill>
                  <a:srgbClr val="FFFF00"/>
                </a:solidFill>
                <a:latin typeface="Courier" pitchFamily="2" charset="0"/>
              </a:rPr>
              <a:t>        state: restarted</a:t>
            </a:r>
          </a:p>
        </p:txBody>
      </p:sp>
    </p:spTree>
    <p:extLst>
      <p:ext uri="{BB962C8B-B14F-4D97-AF65-F5344CB8AC3E}">
        <p14:creationId xmlns:p14="http://schemas.microsoft.com/office/powerpoint/2010/main" val="3301562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4338" name="Picture 2" descr="How to compile your C++ code in Visual Studio Code">
            <a:extLst>
              <a:ext uri="{FF2B5EF4-FFF2-40B4-BE49-F238E27FC236}">
                <a16:creationId xmlns:a16="http://schemas.microsoft.com/office/drawing/2014/main" id="{D147906C-1E8D-2942-A20A-C26F50B55776}"/>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l="6431" r="690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C1F908-F108-244A-980C-69F4D914217C}"/>
              </a:ext>
            </a:extLst>
          </p:cNvPr>
          <p:cNvSpPr>
            <a:spLocks noGrp="1"/>
          </p:cNvSpPr>
          <p:nvPr>
            <p:ph type="title"/>
          </p:nvPr>
        </p:nvSpPr>
        <p:spPr>
          <a:xfrm>
            <a:off x="1141413" y="609600"/>
            <a:ext cx="9905998" cy="1905000"/>
          </a:xfrm>
        </p:spPr>
        <p:txBody>
          <a:bodyPr>
            <a:normAutofit/>
          </a:bodyPr>
          <a:lstStyle/>
          <a:p>
            <a:r>
              <a:rPr lang="en-US" dirty="0"/>
              <a:t>#include</a:t>
            </a:r>
          </a:p>
        </p:txBody>
      </p:sp>
      <p:sp>
        <p:nvSpPr>
          <p:cNvPr id="3" name="Content Placeholder 2">
            <a:extLst>
              <a:ext uri="{FF2B5EF4-FFF2-40B4-BE49-F238E27FC236}">
                <a16:creationId xmlns:a16="http://schemas.microsoft.com/office/drawing/2014/main" id="{7C3A82C4-2F2B-6044-A17F-7277827E6621}"/>
              </a:ext>
            </a:extLst>
          </p:cNvPr>
          <p:cNvSpPr>
            <a:spLocks noGrp="1"/>
          </p:cNvSpPr>
          <p:nvPr>
            <p:ph idx="1"/>
          </p:nvPr>
        </p:nvSpPr>
        <p:spPr>
          <a:xfrm>
            <a:off x="1141413" y="2666999"/>
            <a:ext cx="9905998" cy="3124201"/>
          </a:xfrm>
        </p:spPr>
        <p:txBody>
          <a:bodyPr>
            <a:normAutofit/>
          </a:bodyPr>
          <a:lstStyle/>
          <a:p>
            <a:r>
              <a:rPr lang="en-US" dirty="0"/>
              <a:t>Include a role</a:t>
            </a:r>
          </a:p>
          <a:p>
            <a:r>
              <a:rPr lang="en-US" dirty="0"/>
              <a:t>Import another playbook</a:t>
            </a:r>
          </a:p>
        </p:txBody>
      </p:sp>
    </p:spTree>
    <p:extLst>
      <p:ext uri="{BB962C8B-B14F-4D97-AF65-F5344CB8AC3E}">
        <p14:creationId xmlns:p14="http://schemas.microsoft.com/office/powerpoint/2010/main" val="27756988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7FE3-85F1-DC4D-A296-8A2C6639D497}"/>
              </a:ext>
            </a:extLst>
          </p:cNvPr>
          <p:cNvSpPr>
            <a:spLocks noGrp="1"/>
          </p:cNvSpPr>
          <p:nvPr>
            <p:ph type="title"/>
          </p:nvPr>
        </p:nvSpPr>
        <p:spPr/>
        <p:txBody>
          <a:bodyPr/>
          <a:lstStyle/>
          <a:p>
            <a:r>
              <a:rPr lang="en-US" dirty="0"/>
              <a:t>Include Role</a:t>
            </a:r>
          </a:p>
        </p:txBody>
      </p:sp>
      <p:sp>
        <p:nvSpPr>
          <p:cNvPr id="4" name="Content Placeholder 2">
            <a:extLst>
              <a:ext uri="{FF2B5EF4-FFF2-40B4-BE49-F238E27FC236}">
                <a16:creationId xmlns:a16="http://schemas.microsoft.com/office/drawing/2014/main" id="{0F1B2727-88DE-EE46-82BC-D536C20F8C84}"/>
              </a:ext>
            </a:extLst>
          </p:cNvPr>
          <p:cNvSpPr txBox="1">
            <a:spLocks noGrp="1"/>
          </p:cNvSpPr>
          <p:nvPr>
            <p:ph idx="1"/>
          </p:nvPr>
        </p:nvSpPr>
        <p:spPr>
          <a:xfrm>
            <a:off x="2856706" y="1758650"/>
            <a:ext cx="6478587" cy="3916009"/>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80000"/>
              </a:lnSpc>
              <a:buNone/>
            </a:pPr>
            <a:r>
              <a:rPr lang="en-US" sz="1200" cap="none" dirty="0">
                <a:solidFill>
                  <a:srgbClr val="FFFF00"/>
                </a:solidFill>
                <a:latin typeface="Courier" pitchFamily="2" charset="0"/>
              </a:rPr>
              <a:t>- name: base-</a:t>
            </a:r>
            <a:r>
              <a:rPr lang="en-US" sz="1200" cap="none" dirty="0" err="1">
                <a:solidFill>
                  <a:srgbClr val="FFFF00"/>
                </a:solidFill>
                <a:latin typeface="Courier" pitchFamily="2" charset="0"/>
              </a:rPr>
              <a:t>os</a:t>
            </a: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hosts: all</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any_errors_fatal</a:t>
            </a:r>
            <a:r>
              <a:rPr lang="en-US" sz="1200" cap="none" dirty="0">
                <a:solidFill>
                  <a:srgbClr val="FFFF00"/>
                </a:solidFill>
                <a:latin typeface="Courier" pitchFamily="2" charset="0"/>
              </a:rPr>
              <a:t>: true</a:t>
            </a:r>
          </a:p>
          <a:p>
            <a:pPr marL="0" indent="0">
              <a:lnSpc>
                <a:spcPct val="80000"/>
              </a:lnSpc>
              <a:buNone/>
            </a:pPr>
            <a:r>
              <a:rPr lang="en-US" sz="1200" cap="none" dirty="0">
                <a:solidFill>
                  <a:srgbClr val="FFFF00"/>
                </a:solidFill>
                <a:latin typeface="Courier" pitchFamily="2" charset="0"/>
              </a:rPr>
              <a:t>  become: yes</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tasks:</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 DNS resolution</a:t>
            </a:r>
          </a:p>
          <a:p>
            <a:pPr marL="0" indent="0">
              <a:lnSpc>
                <a:spcPct val="80000"/>
              </a:lnSpc>
              <a:buNone/>
            </a:pPr>
            <a:r>
              <a:rPr lang="en-US" sz="1200" cap="none" dirty="0">
                <a:solidFill>
                  <a:srgbClr val="FFFF00"/>
                </a:solidFill>
                <a:latin typeface="Courier" pitchFamily="2" charset="0"/>
              </a:rPr>
              <a:t>    - </a:t>
            </a:r>
            <a:r>
              <a:rPr lang="en-US" sz="1200" cap="none" dirty="0" err="1">
                <a:solidFill>
                  <a:srgbClr val="FFFF00"/>
                </a:solidFill>
                <a:latin typeface="Courier" pitchFamily="2" charset="0"/>
              </a:rPr>
              <a:t>include_role</a:t>
            </a: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name: </a:t>
            </a:r>
            <a:r>
              <a:rPr lang="en-US" sz="1200" cap="none" dirty="0" err="1">
                <a:solidFill>
                  <a:srgbClr val="FFFF00"/>
                </a:solidFill>
                <a:latin typeface="Courier" pitchFamily="2" charset="0"/>
              </a:rPr>
              <a:t>resolv.conf</a:t>
            </a:r>
            <a:endParaRPr lang="en-US" sz="1200" cap="none" dirty="0">
              <a:solidFill>
                <a:srgbClr val="FFFF00"/>
              </a:solidFill>
              <a:latin typeface="Courier" pitchFamily="2" charset="0"/>
            </a:endParaRP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 Deal with the messed up base image</a:t>
            </a:r>
          </a:p>
          <a:p>
            <a:pPr marL="0" indent="0">
              <a:lnSpc>
                <a:spcPct val="80000"/>
              </a:lnSpc>
              <a:buNone/>
            </a:pPr>
            <a:r>
              <a:rPr lang="en-US" sz="1200" cap="none" dirty="0">
                <a:solidFill>
                  <a:srgbClr val="FFFF00"/>
                </a:solidFill>
                <a:latin typeface="Courier" pitchFamily="2" charset="0"/>
              </a:rPr>
              <a:t>    - </a:t>
            </a:r>
            <a:r>
              <a:rPr lang="en-US" sz="1200" cap="none" dirty="0" err="1">
                <a:solidFill>
                  <a:srgbClr val="FFFF00"/>
                </a:solidFill>
                <a:latin typeface="Courier" pitchFamily="2" charset="0"/>
              </a:rPr>
              <a:t>include_role</a:t>
            </a: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name: ca-cert-reinstall</a:t>
            </a:r>
          </a:p>
        </p:txBody>
      </p:sp>
    </p:spTree>
    <p:extLst>
      <p:ext uri="{BB962C8B-B14F-4D97-AF65-F5344CB8AC3E}">
        <p14:creationId xmlns:p14="http://schemas.microsoft.com/office/powerpoint/2010/main" val="25235405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3F97-4C3B-6B43-849D-DD2A894A44C8}"/>
              </a:ext>
            </a:extLst>
          </p:cNvPr>
          <p:cNvSpPr>
            <a:spLocks noGrp="1"/>
          </p:cNvSpPr>
          <p:nvPr>
            <p:ph type="title"/>
          </p:nvPr>
        </p:nvSpPr>
        <p:spPr/>
        <p:txBody>
          <a:bodyPr/>
          <a:lstStyle/>
          <a:p>
            <a:r>
              <a:rPr lang="en-US" dirty="0"/>
              <a:t>Import Playbook</a:t>
            </a:r>
          </a:p>
        </p:txBody>
      </p:sp>
      <p:sp>
        <p:nvSpPr>
          <p:cNvPr id="4" name="Content Placeholder 2">
            <a:extLst>
              <a:ext uri="{FF2B5EF4-FFF2-40B4-BE49-F238E27FC236}">
                <a16:creationId xmlns:a16="http://schemas.microsoft.com/office/drawing/2014/main" id="{D093CC7C-EBD3-FC4B-90BB-982A4B72C9A0}"/>
              </a:ext>
            </a:extLst>
          </p:cNvPr>
          <p:cNvSpPr txBox="1">
            <a:spLocks noGrp="1"/>
          </p:cNvSpPr>
          <p:nvPr>
            <p:ph idx="1"/>
          </p:nvPr>
        </p:nvSpPr>
        <p:spPr>
          <a:xfrm>
            <a:off x="2856706" y="1758650"/>
            <a:ext cx="6478587" cy="3916009"/>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solidFill>
                  <a:schemeClr val="lt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80000"/>
              </a:lnSpc>
              <a:buNone/>
            </a:pPr>
            <a:r>
              <a:rPr lang="en-US" sz="1200" cap="none" dirty="0">
                <a:solidFill>
                  <a:srgbClr val="FFFF00"/>
                </a:solidFill>
                <a:latin typeface="Courier" pitchFamily="2" charset="0"/>
              </a:rPr>
              <a:t>- name: </a:t>
            </a:r>
            <a:r>
              <a:rPr lang="en-US" sz="1200" cap="none" dirty="0" err="1">
                <a:solidFill>
                  <a:srgbClr val="FFFF00"/>
                </a:solidFill>
                <a:latin typeface="Courier" pitchFamily="2" charset="0"/>
              </a:rPr>
              <a:t>splunk-lgh</a:t>
            </a: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hosts: all</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any_errors_fatal</a:t>
            </a:r>
            <a:r>
              <a:rPr lang="en-US" sz="1200" cap="none" dirty="0">
                <a:solidFill>
                  <a:srgbClr val="FFFF00"/>
                </a:solidFill>
                <a:latin typeface="Courier" pitchFamily="2" charset="0"/>
              </a:rPr>
              <a:t>: true</a:t>
            </a:r>
          </a:p>
          <a:p>
            <a:pPr marL="0" indent="0">
              <a:lnSpc>
                <a:spcPct val="80000"/>
              </a:lnSpc>
              <a:buNone/>
            </a:pPr>
            <a:r>
              <a:rPr lang="en-US" sz="1200" cap="none" dirty="0">
                <a:solidFill>
                  <a:srgbClr val="FFFF00"/>
                </a:solidFill>
                <a:latin typeface="Courier" pitchFamily="2" charset="0"/>
              </a:rPr>
              <a:t>  become: yes</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name: import base-</a:t>
            </a:r>
            <a:r>
              <a:rPr lang="en-US" sz="1200" cap="none" dirty="0" err="1">
                <a:solidFill>
                  <a:srgbClr val="FFFF00"/>
                </a:solidFill>
                <a:latin typeface="Courier" pitchFamily="2" charset="0"/>
              </a:rPr>
              <a:t>os</a:t>
            </a: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import_playbook</a:t>
            </a:r>
            <a:r>
              <a:rPr lang="en-US" sz="1200" cap="none" dirty="0">
                <a:solidFill>
                  <a:srgbClr val="FFFF00"/>
                </a:solidFill>
                <a:latin typeface="Courier" pitchFamily="2" charset="0"/>
              </a:rPr>
              <a:t>: base-</a:t>
            </a:r>
            <a:r>
              <a:rPr lang="en-US" sz="1200" cap="none" dirty="0" err="1">
                <a:solidFill>
                  <a:srgbClr val="FFFF00"/>
                </a:solidFill>
                <a:latin typeface="Courier" pitchFamily="2" charset="0"/>
              </a:rPr>
              <a:t>os.yml</a:t>
            </a:r>
            <a:endParaRPr lang="en-US" sz="1200" cap="none" dirty="0">
              <a:solidFill>
                <a:srgbClr val="FFFF00"/>
              </a:solidFill>
              <a:latin typeface="Courier" pitchFamily="2" charset="0"/>
            </a:endParaRP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name: import </a:t>
            </a:r>
            <a:r>
              <a:rPr lang="en-US" sz="1200" cap="none" dirty="0" err="1">
                <a:solidFill>
                  <a:srgbClr val="FFFF00"/>
                </a:solidFill>
                <a:latin typeface="Courier" pitchFamily="2" charset="0"/>
              </a:rPr>
              <a:t>splunk</a:t>
            </a:r>
            <a:r>
              <a:rPr lang="en-US" sz="1200" cap="none" dirty="0">
                <a:solidFill>
                  <a:srgbClr val="FFFF00"/>
                </a:solidFill>
                <a:latin typeface="Courier" pitchFamily="2" charset="0"/>
              </a:rPr>
              <a:t>-core</a:t>
            </a:r>
          </a:p>
          <a:p>
            <a:pPr marL="0" indent="0">
              <a:lnSpc>
                <a:spcPct val="80000"/>
              </a:lnSpc>
              <a:buNone/>
            </a:pPr>
            <a:r>
              <a:rPr lang="en-US" sz="1200" cap="none" dirty="0">
                <a:solidFill>
                  <a:srgbClr val="FFFF00"/>
                </a:solidFill>
                <a:latin typeface="Courier" pitchFamily="2" charset="0"/>
              </a:rPr>
              <a:t>  </a:t>
            </a:r>
            <a:r>
              <a:rPr lang="en-US" sz="1200" cap="none" dirty="0" err="1">
                <a:solidFill>
                  <a:srgbClr val="FFFF00"/>
                </a:solidFill>
                <a:latin typeface="Courier" pitchFamily="2" charset="0"/>
              </a:rPr>
              <a:t>import_playbook</a:t>
            </a:r>
            <a:r>
              <a:rPr lang="en-US" sz="1200" cap="none" dirty="0">
                <a:solidFill>
                  <a:srgbClr val="FFFF00"/>
                </a:solidFill>
                <a:latin typeface="Courier" pitchFamily="2" charset="0"/>
              </a:rPr>
              <a:t>: </a:t>
            </a:r>
            <a:r>
              <a:rPr lang="en-US" sz="1200" cap="none" dirty="0" err="1">
                <a:solidFill>
                  <a:srgbClr val="FFFF00"/>
                </a:solidFill>
                <a:latin typeface="Courier" pitchFamily="2" charset="0"/>
              </a:rPr>
              <a:t>splunk-core.yml</a:t>
            </a:r>
            <a:endParaRPr lang="en-US" sz="1200" cap="none" dirty="0">
              <a:solidFill>
                <a:srgbClr val="FFFF00"/>
              </a:solidFill>
              <a:latin typeface="Courier" pitchFamily="2" charset="0"/>
            </a:endParaRP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name: </a:t>
            </a:r>
            <a:r>
              <a:rPr lang="en-US" sz="1200" cap="none" dirty="0" err="1">
                <a:solidFill>
                  <a:srgbClr val="FFFF00"/>
                </a:solidFill>
                <a:latin typeface="Courier" pitchFamily="2" charset="0"/>
              </a:rPr>
              <a:t>splunk-loghost</a:t>
            </a: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hosts: all</a:t>
            </a:r>
          </a:p>
          <a:p>
            <a:pPr marL="0" indent="0">
              <a:lnSpc>
                <a:spcPct val="80000"/>
              </a:lnSpc>
              <a:buNone/>
            </a:pPr>
            <a:r>
              <a:rPr lang="en-US" sz="1200" cap="none" dirty="0">
                <a:solidFill>
                  <a:srgbClr val="FFFF00"/>
                </a:solidFill>
                <a:latin typeface="Courier" pitchFamily="2" charset="0"/>
              </a:rPr>
              <a:t>  become: yes</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tasks:</a:t>
            </a:r>
          </a:p>
          <a:p>
            <a:pPr marL="0" indent="0">
              <a:lnSpc>
                <a:spcPct val="80000"/>
              </a:lnSpc>
              <a:buNone/>
            </a:pPr>
            <a:endParaRPr lang="en-US" sz="1200" cap="none" dirty="0">
              <a:solidFill>
                <a:srgbClr val="FFFF00"/>
              </a:solidFill>
              <a:latin typeface="Courier" pitchFamily="2" charset="0"/>
            </a:endParaRPr>
          </a:p>
          <a:p>
            <a:pPr marL="0" indent="0">
              <a:lnSpc>
                <a:spcPct val="80000"/>
              </a:lnSpc>
              <a:buNone/>
            </a:pPr>
            <a:r>
              <a:rPr lang="en-US" sz="1200" cap="none" dirty="0">
                <a:solidFill>
                  <a:srgbClr val="FFFF00"/>
                </a:solidFill>
                <a:latin typeface="Courier" pitchFamily="2" charset="0"/>
              </a:rPr>
              <a:t>  - </a:t>
            </a:r>
            <a:r>
              <a:rPr lang="en-US" sz="1200" cap="none" dirty="0" err="1">
                <a:solidFill>
                  <a:srgbClr val="FFFF00"/>
                </a:solidFill>
                <a:latin typeface="Courier" pitchFamily="2" charset="0"/>
              </a:rPr>
              <a:t>include_role</a:t>
            </a:r>
            <a:r>
              <a:rPr lang="en-US" sz="1200" cap="none" dirty="0">
                <a:solidFill>
                  <a:srgbClr val="FFFF00"/>
                </a:solidFill>
                <a:latin typeface="Courier" pitchFamily="2" charset="0"/>
              </a:rPr>
              <a:t>:</a:t>
            </a:r>
          </a:p>
          <a:p>
            <a:pPr marL="0" indent="0">
              <a:lnSpc>
                <a:spcPct val="80000"/>
              </a:lnSpc>
              <a:buNone/>
            </a:pPr>
            <a:r>
              <a:rPr lang="en-US" sz="1200" cap="none" dirty="0">
                <a:solidFill>
                  <a:srgbClr val="FFFF00"/>
                </a:solidFill>
                <a:latin typeface="Courier" pitchFamily="2" charset="0"/>
              </a:rPr>
              <a:t>      name: </a:t>
            </a:r>
            <a:r>
              <a:rPr lang="en-US" sz="1200" cap="none" dirty="0" err="1">
                <a:solidFill>
                  <a:srgbClr val="FFFF00"/>
                </a:solidFill>
                <a:latin typeface="Courier" pitchFamily="2" charset="0"/>
              </a:rPr>
              <a:t>splunk-loghost</a:t>
            </a:r>
            <a:endParaRPr lang="en-US" sz="1200" cap="none" dirty="0">
              <a:solidFill>
                <a:srgbClr val="FFFF00"/>
              </a:solidFill>
              <a:latin typeface="Courier" pitchFamily="2" charset="0"/>
            </a:endParaRPr>
          </a:p>
        </p:txBody>
      </p:sp>
    </p:spTree>
    <p:extLst>
      <p:ext uri="{BB962C8B-B14F-4D97-AF65-F5344CB8AC3E}">
        <p14:creationId xmlns:p14="http://schemas.microsoft.com/office/powerpoint/2010/main" val="3377338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050" name="Picture 2" descr="Overview - Zain">
            <a:extLst>
              <a:ext uri="{FF2B5EF4-FFF2-40B4-BE49-F238E27FC236}">
                <a16:creationId xmlns:a16="http://schemas.microsoft.com/office/drawing/2014/main" id="{87637FA4-36CB-7644-A31C-D7BA3292036F}"/>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2293" b="77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6C1BF93-2622-484D-930D-F099D4DAD40D}"/>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Overview</a:t>
            </a:r>
          </a:p>
        </p:txBody>
      </p:sp>
    </p:spTree>
    <p:extLst>
      <p:ext uri="{BB962C8B-B14F-4D97-AF65-F5344CB8AC3E}">
        <p14:creationId xmlns:p14="http://schemas.microsoft.com/office/powerpoint/2010/main" val="21507723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5362" name="Picture 2" descr="Fusing business and technology strategies to cocreate value | Deloitte  Insights">
            <a:extLst>
              <a:ext uri="{FF2B5EF4-FFF2-40B4-BE49-F238E27FC236}">
                <a16:creationId xmlns:a16="http://schemas.microsoft.com/office/drawing/2014/main" id="{13DDE617-CE6A-9F4F-8755-DE375DC6687D}"/>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l="9993" r="8673"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244F03-9EA4-D649-BC7B-03298D786226}"/>
              </a:ext>
            </a:extLst>
          </p:cNvPr>
          <p:cNvSpPr>
            <a:spLocks noGrp="1"/>
          </p:cNvSpPr>
          <p:nvPr>
            <p:ph type="title"/>
          </p:nvPr>
        </p:nvSpPr>
        <p:spPr>
          <a:xfrm>
            <a:off x="1141413" y="609600"/>
            <a:ext cx="9905998" cy="1905000"/>
          </a:xfrm>
        </p:spPr>
        <p:txBody>
          <a:bodyPr>
            <a:normAutofit/>
          </a:bodyPr>
          <a:lstStyle/>
          <a:p>
            <a:r>
              <a:rPr lang="en-US" dirty="0"/>
              <a:t>Roles</a:t>
            </a:r>
          </a:p>
        </p:txBody>
      </p:sp>
      <p:sp>
        <p:nvSpPr>
          <p:cNvPr id="3" name="Content Placeholder 2">
            <a:extLst>
              <a:ext uri="{FF2B5EF4-FFF2-40B4-BE49-F238E27FC236}">
                <a16:creationId xmlns:a16="http://schemas.microsoft.com/office/drawing/2014/main" id="{C52C6FB2-21D7-CC46-A184-7F2900072A4D}"/>
              </a:ext>
            </a:extLst>
          </p:cNvPr>
          <p:cNvSpPr>
            <a:spLocks noGrp="1"/>
          </p:cNvSpPr>
          <p:nvPr>
            <p:ph idx="1"/>
          </p:nvPr>
        </p:nvSpPr>
        <p:spPr>
          <a:xfrm>
            <a:off x="1141413" y="2666999"/>
            <a:ext cx="9905998" cy="3124201"/>
          </a:xfrm>
        </p:spPr>
        <p:txBody>
          <a:bodyPr>
            <a:normAutofit/>
          </a:bodyPr>
          <a:lstStyle/>
          <a:p>
            <a:r>
              <a:rPr lang="en-US" dirty="0"/>
              <a:t>Creating</a:t>
            </a:r>
          </a:p>
          <a:p>
            <a:pPr lvl="1"/>
            <a:r>
              <a:rPr lang="en-US" dirty="0"/>
              <a:t>Get the basic role structure from the ansible-galaxy </a:t>
            </a:r>
            <a:r>
              <a:rPr lang="en-US" dirty="0" err="1"/>
              <a:t>init</a:t>
            </a:r>
            <a:r>
              <a:rPr lang="en-US" dirty="0"/>
              <a:t> &lt;</a:t>
            </a:r>
            <a:r>
              <a:rPr lang="en-US" dirty="0" err="1"/>
              <a:t>role_name</a:t>
            </a:r>
            <a:r>
              <a:rPr lang="en-US" dirty="0"/>
              <a:t>&gt;</a:t>
            </a:r>
          </a:p>
          <a:p>
            <a:pPr lvl="1"/>
            <a:r>
              <a:rPr lang="en-US" dirty="0"/>
              <a:t>Or do it manually</a:t>
            </a:r>
          </a:p>
          <a:p>
            <a:r>
              <a:rPr lang="en-US" dirty="0"/>
              <a:t>Using</a:t>
            </a:r>
          </a:p>
          <a:p>
            <a:pPr lvl="1"/>
            <a:r>
              <a:rPr lang="en-US" dirty="0"/>
              <a:t>Command line</a:t>
            </a:r>
          </a:p>
          <a:p>
            <a:pPr lvl="1"/>
            <a:r>
              <a:rPr lang="en-US" dirty="0"/>
              <a:t>Via </a:t>
            </a:r>
            <a:r>
              <a:rPr lang="en-US" dirty="0" err="1"/>
              <a:t>include_role</a:t>
            </a:r>
            <a:endParaRPr lang="en-US" dirty="0"/>
          </a:p>
        </p:txBody>
      </p:sp>
    </p:spTree>
    <p:extLst>
      <p:ext uri="{BB962C8B-B14F-4D97-AF65-F5344CB8AC3E}">
        <p14:creationId xmlns:p14="http://schemas.microsoft.com/office/powerpoint/2010/main" val="23227510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6386" name="Picture 2" descr="Get Intimate with French Sentence Structure">
            <a:extLst>
              <a:ext uri="{FF2B5EF4-FFF2-40B4-BE49-F238E27FC236}">
                <a16:creationId xmlns:a16="http://schemas.microsoft.com/office/drawing/2014/main" id="{6E0672D5-E5E6-8D49-AF5A-2D358F5DB8ED}"/>
              </a:ext>
            </a:extLst>
          </p:cNvPr>
          <p:cNvPicPr>
            <a:picLocks noChangeAspect="1" noChangeArrowheads="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t="1554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AB24E9-BFD9-0B43-9F83-D113BBE3A91A}"/>
              </a:ext>
            </a:extLst>
          </p:cNvPr>
          <p:cNvSpPr>
            <a:spLocks noGrp="1"/>
          </p:cNvSpPr>
          <p:nvPr>
            <p:ph type="title"/>
          </p:nvPr>
        </p:nvSpPr>
        <p:spPr>
          <a:xfrm>
            <a:off x="1141413" y="609600"/>
            <a:ext cx="9905998" cy="1905000"/>
          </a:xfrm>
        </p:spPr>
        <p:txBody>
          <a:bodyPr>
            <a:normAutofit/>
          </a:bodyPr>
          <a:lstStyle/>
          <a:p>
            <a:r>
              <a:rPr lang="en-US" dirty="0"/>
              <a:t>Standard structure</a:t>
            </a:r>
          </a:p>
        </p:txBody>
      </p:sp>
      <p:sp>
        <p:nvSpPr>
          <p:cNvPr id="3" name="Content Placeholder 2">
            <a:extLst>
              <a:ext uri="{FF2B5EF4-FFF2-40B4-BE49-F238E27FC236}">
                <a16:creationId xmlns:a16="http://schemas.microsoft.com/office/drawing/2014/main" id="{694694DD-C7B7-BA4F-8BDC-06E1E7673C41}"/>
              </a:ext>
            </a:extLst>
          </p:cNvPr>
          <p:cNvSpPr>
            <a:spLocks noGrp="1"/>
          </p:cNvSpPr>
          <p:nvPr>
            <p:ph idx="1"/>
          </p:nvPr>
        </p:nvSpPr>
        <p:spPr>
          <a:xfrm>
            <a:off x="1141413" y="2666999"/>
            <a:ext cx="9905998" cy="3124201"/>
          </a:xfrm>
        </p:spPr>
        <p:txBody>
          <a:bodyPr>
            <a:normAutofit/>
          </a:bodyPr>
          <a:lstStyle/>
          <a:p>
            <a:r>
              <a:rPr lang="en-US" dirty="0"/>
              <a:t>defaults</a:t>
            </a:r>
          </a:p>
          <a:p>
            <a:r>
              <a:rPr lang="en-US" dirty="0"/>
              <a:t>Files</a:t>
            </a:r>
          </a:p>
          <a:p>
            <a:r>
              <a:rPr lang="en-US" dirty="0"/>
              <a:t>Handlers</a:t>
            </a:r>
          </a:p>
          <a:p>
            <a:r>
              <a:rPr lang="en-US" dirty="0"/>
              <a:t>Meta</a:t>
            </a:r>
          </a:p>
          <a:p>
            <a:r>
              <a:rPr lang="en-US" dirty="0"/>
              <a:t>Tasks</a:t>
            </a:r>
          </a:p>
          <a:p>
            <a:r>
              <a:rPr lang="en-US" dirty="0"/>
              <a:t>Templates</a:t>
            </a:r>
          </a:p>
          <a:p>
            <a:r>
              <a:rPr lang="en-US" dirty="0"/>
              <a:t>Vars</a:t>
            </a:r>
          </a:p>
        </p:txBody>
      </p:sp>
    </p:spTree>
    <p:extLst>
      <p:ext uri="{BB962C8B-B14F-4D97-AF65-F5344CB8AC3E}">
        <p14:creationId xmlns:p14="http://schemas.microsoft.com/office/powerpoint/2010/main" val="42761615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7410" name="Picture 2" descr="Astronomers estimate there are 36 communicating civilizations in our galaxy  - Advanced Science News">
            <a:extLst>
              <a:ext uri="{FF2B5EF4-FFF2-40B4-BE49-F238E27FC236}">
                <a16:creationId xmlns:a16="http://schemas.microsoft.com/office/drawing/2014/main" id="{984BEC5C-FEBF-B04F-90C6-04B850845508}"/>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l="13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1B0015-0DC9-374C-A92E-4C58F46F6C57}"/>
              </a:ext>
            </a:extLst>
          </p:cNvPr>
          <p:cNvSpPr>
            <a:spLocks noGrp="1"/>
          </p:cNvSpPr>
          <p:nvPr>
            <p:ph type="title"/>
          </p:nvPr>
        </p:nvSpPr>
        <p:spPr>
          <a:xfrm>
            <a:off x="1141413" y="609600"/>
            <a:ext cx="9905998" cy="1905000"/>
          </a:xfrm>
        </p:spPr>
        <p:txBody>
          <a:bodyPr>
            <a:normAutofit/>
          </a:bodyPr>
          <a:lstStyle/>
          <a:p>
            <a:r>
              <a:rPr lang="en-US" dirty="0"/>
              <a:t>Ansible Galaxy</a:t>
            </a:r>
          </a:p>
        </p:txBody>
      </p:sp>
      <p:sp>
        <p:nvSpPr>
          <p:cNvPr id="3" name="Content Placeholder 2">
            <a:extLst>
              <a:ext uri="{FF2B5EF4-FFF2-40B4-BE49-F238E27FC236}">
                <a16:creationId xmlns:a16="http://schemas.microsoft.com/office/drawing/2014/main" id="{BB42C3ED-5855-7A40-AC1A-B64BD76070C5}"/>
              </a:ext>
            </a:extLst>
          </p:cNvPr>
          <p:cNvSpPr>
            <a:spLocks noGrp="1"/>
          </p:cNvSpPr>
          <p:nvPr>
            <p:ph idx="1"/>
          </p:nvPr>
        </p:nvSpPr>
        <p:spPr>
          <a:xfrm>
            <a:off x="1141413" y="2666999"/>
            <a:ext cx="9905998" cy="3124201"/>
          </a:xfrm>
        </p:spPr>
        <p:txBody>
          <a:bodyPr>
            <a:normAutofit/>
          </a:bodyPr>
          <a:lstStyle/>
          <a:p>
            <a:r>
              <a:rPr lang="en-US" dirty="0"/>
              <a:t>Essentially a “meta” role</a:t>
            </a:r>
          </a:p>
          <a:p>
            <a:r>
              <a:rPr lang="en-US" dirty="0" err="1"/>
              <a:t>Metadata.yml</a:t>
            </a:r>
            <a:r>
              <a:rPr lang="en-US" dirty="0"/>
              <a:t> file</a:t>
            </a:r>
          </a:p>
          <a:p>
            <a:r>
              <a:rPr lang="en-US" dirty="0"/>
              <a:t>Can be used publicly or hosted internally as your own “Galaxy”</a:t>
            </a:r>
          </a:p>
          <a:p>
            <a:r>
              <a:rPr lang="en-US" dirty="0"/>
              <a:t>Or … Run your own Galaxy server</a:t>
            </a:r>
          </a:p>
          <a:p>
            <a:pPr lvl="1"/>
            <a:r>
              <a:rPr lang="en-US" dirty="0">
                <a:hlinkClick r:id="rId4"/>
              </a:rPr>
              <a:t>https://training.galaxyproject.org/training-material/topics/admin/tutorials/ansible-galaxy/tutorial.html</a:t>
            </a:r>
            <a:endParaRPr lang="en-US" dirty="0"/>
          </a:p>
          <a:p>
            <a:endParaRPr lang="en-US" dirty="0"/>
          </a:p>
        </p:txBody>
      </p:sp>
    </p:spTree>
    <p:extLst>
      <p:ext uri="{BB962C8B-B14F-4D97-AF65-F5344CB8AC3E}">
        <p14:creationId xmlns:p14="http://schemas.microsoft.com/office/powerpoint/2010/main" val="12940932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8434" name="Picture 2" descr="Destiny (ISS module) - Wikipedia">
            <a:extLst>
              <a:ext uri="{FF2B5EF4-FFF2-40B4-BE49-F238E27FC236}">
                <a16:creationId xmlns:a16="http://schemas.microsoft.com/office/drawing/2014/main" id="{FEF3344D-EAD2-F748-87D0-ECD065B2E9C6}"/>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b="296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A61BE5-2F1D-FA4C-873D-76FAB663626A}"/>
              </a:ext>
            </a:extLst>
          </p:cNvPr>
          <p:cNvSpPr>
            <a:spLocks noGrp="1"/>
          </p:cNvSpPr>
          <p:nvPr>
            <p:ph type="title"/>
          </p:nvPr>
        </p:nvSpPr>
        <p:spPr>
          <a:xfrm>
            <a:off x="1141413" y="609600"/>
            <a:ext cx="9905998" cy="1905000"/>
          </a:xfrm>
        </p:spPr>
        <p:txBody>
          <a:bodyPr>
            <a:normAutofit/>
          </a:bodyPr>
          <a:lstStyle/>
          <a:p>
            <a:r>
              <a:rPr lang="en-US" dirty="0"/>
              <a:t>Modules</a:t>
            </a:r>
          </a:p>
        </p:txBody>
      </p:sp>
      <p:sp>
        <p:nvSpPr>
          <p:cNvPr id="3" name="Content Placeholder 2">
            <a:extLst>
              <a:ext uri="{FF2B5EF4-FFF2-40B4-BE49-F238E27FC236}">
                <a16:creationId xmlns:a16="http://schemas.microsoft.com/office/drawing/2014/main" id="{07FFEB06-F5F0-494D-8052-C70A119C0460}"/>
              </a:ext>
            </a:extLst>
          </p:cNvPr>
          <p:cNvSpPr>
            <a:spLocks noGrp="1"/>
          </p:cNvSpPr>
          <p:nvPr>
            <p:ph idx="1"/>
          </p:nvPr>
        </p:nvSpPr>
        <p:spPr>
          <a:xfrm>
            <a:off x="1141413" y="2666999"/>
            <a:ext cx="9905998" cy="3124201"/>
          </a:xfrm>
        </p:spPr>
        <p:txBody>
          <a:bodyPr>
            <a:normAutofit/>
          </a:bodyPr>
          <a:lstStyle/>
          <a:p>
            <a:r>
              <a:rPr lang="en-US" dirty="0"/>
              <a:t>Use modules to write Ansible native code</a:t>
            </a:r>
          </a:p>
          <a:p>
            <a:pPr lvl="1"/>
            <a:r>
              <a:rPr lang="en-US" dirty="0"/>
              <a:t>Standard API offered to write around that implements the “only when changed” methodology.</a:t>
            </a:r>
          </a:p>
          <a:p>
            <a:pPr lvl="1"/>
            <a:r>
              <a:rPr lang="en-US" dirty="0"/>
              <a:t>All of Ansible has been implemented as modules.</a:t>
            </a:r>
          </a:p>
          <a:p>
            <a:pPr lvl="1"/>
            <a:r>
              <a:rPr lang="en-US" dirty="0"/>
              <a:t>Use the dev version of Ansible to develop new modules.</a:t>
            </a:r>
          </a:p>
          <a:p>
            <a:pPr lvl="1"/>
            <a:r>
              <a:rPr lang="en-US" dirty="0"/>
              <a:t>All Python based.</a:t>
            </a:r>
          </a:p>
        </p:txBody>
      </p:sp>
    </p:spTree>
    <p:extLst>
      <p:ext uri="{BB962C8B-B14F-4D97-AF65-F5344CB8AC3E}">
        <p14:creationId xmlns:p14="http://schemas.microsoft.com/office/powerpoint/2010/main" val="17224187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1266" name="Picture 2" descr="Exascale Climate Model Used to Examine the Climate Consequences of Nuclear  War">
            <a:extLst>
              <a:ext uri="{FF2B5EF4-FFF2-40B4-BE49-F238E27FC236}">
                <a16:creationId xmlns:a16="http://schemas.microsoft.com/office/drawing/2014/main" id="{15FB0A76-7E4D-3A4D-B50D-E92FC3502713}"/>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b="816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56BC4F-AA32-1D49-ACB8-B9308942309A}"/>
              </a:ext>
            </a:extLst>
          </p:cNvPr>
          <p:cNvSpPr>
            <a:spLocks noGrp="1"/>
          </p:cNvSpPr>
          <p:nvPr>
            <p:ph type="title"/>
          </p:nvPr>
        </p:nvSpPr>
        <p:spPr>
          <a:xfrm>
            <a:off x="1757889" y="4913831"/>
            <a:ext cx="8676222" cy="130608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End</a:t>
            </a:r>
          </a:p>
        </p:txBody>
      </p:sp>
    </p:spTree>
    <p:extLst>
      <p:ext uri="{BB962C8B-B14F-4D97-AF65-F5344CB8AC3E}">
        <p14:creationId xmlns:p14="http://schemas.microsoft.com/office/powerpoint/2010/main" val="1356382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TotalTime>
  <Words>5275</Words>
  <Application>Microsoft Macintosh PowerPoint</Application>
  <PresentationFormat>Widescreen</PresentationFormat>
  <Paragraphs>761</Paragraphs>
  <Slides>94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Calibri</vt:lpstr>
      <vt:lpstr>Century Gothic</vt:lpstr>
      <vt:lpstr>Courier</vt:lpstr>
      <vt:lpstr>Mesh</vt:lpstr>
      <vt:lpstr>All Things Ansible</vt:lpstr>
      <vt:lpstr>PowerPoint Presentation</vt:lpstr>
      <vt:lpstr>About us</vt:lpstr>
      <vt:lpstr>contents</vt:lpstr>
      <vt:lpstr>PowerPoint Presentation</vt:lpstr>
      <vt:lpstr>Configuration Management </vt:lpstr>
      <vt:lpstr>The New Kid In School</vt:lpstr>
      <vt:lpstr>Key Takeaways</vt:lpstr>
      <vt:lpstr>Overview</vt:lpstr>
      <vt:lpstr>What it is</vt:lpstr>
      <vt:lpstr>What it isn’t</vt:lpstr>
      <vt:lpstr>RedHat Acquired Ansible in 2015 (for more than all of us make)</vt:lpstr>
      <vt:lpstr>Licensing</vt:lpstr>
      <vt:lpstr>Use Cases (e.g. what the hell do I use this thing for?)</vt:lpstr>
      <vt:lpstr>PowerPoint Presentation</vt:lpstr>
      <vt:lpstr>Push Vs. Pull Model </vt:lpstr>
      <vt:lpstr>Authentication</vt:lpstr>
      <vt:lpstr>Installation</vt:lpstr>
      <vt:lpstr>Assumptions</vt:lpstr>
      <vt:lpstr>Controller</vt:lpstr>
      <vt:lpstr>Controller Installation</vt:lpstr>
      <vt:lpstr>Managed node installation</vt:lpstr>
      <vt:lpstr>Spin up lab</vt:lpstr>
      <vt:lpstr>Configuration</vt:lpstr>
      <vt:lpstr>You must learn YAML (today)</vt:lpstr>
      <vt:lpstr>Inventory Management</vt:lpstr>
      <vt:lpstr>Inventory Groups</vt:lpstr>
      <vt:lpstr>Example Inventories (ini file)</vt:lpstr>
      <vt:lpstr>ansible-inventory --help</vt:lpstr>
      <vt:lpstr>Ansible Configuration</vt:lpstr>
      <vt:lpstr>ansible-config --help</vt:lpstr>
      <vt:lpstr>Verify Operations</vt:lpstr>
      <vt:lpstr>Make it work</vt:lpstr>
      <vt:lpstr>What is “state”?</vt:lpstr>
      <vt:lpstr>The Playbook</vt:lpstr>
      <vt:lpstr>Hosts</vt:lpstr>
      <vt:lpstr>Tasks</vt:lpstr>
      <vt:lpstr>Example Playbook</vt:lpstr>
      <vt:lpstr>Playbook example</vt:lpstr>
      <vt:lpstr>PowerPoint Presentation</vt:lpstr>
      <vt:lpstr>Privilege escalation</vt:lpstr>
      <vt:lpstr>Privilege escalation</vt:lpstr>
      <vt:lpstr>Privilege escalation – Network</vt:lpstr>
      <vt:lpstr>Privilege Escalation example</vt:lpstr>
      <vt:lpstr>End of …</vt:lpstr>
      <vt:lpstr>PowerPoint Presentation</vt:lpstr>
      <vt:lpstr>Ansible Vault</vt:lpstr>
      <vt:lpstr>Ansible Vault - Configuration</vt:lpstr>
      <vt:lpstr>VAULT: Example</vt:lpstr>
      <vt:lpstr>Responding to your environment</vt:lpstr>
      <vt:lpstr>Variables</vt:lpstr>
      <vt:lpstr>Vars: description</vt:lpstr>
      <vt:lpstr>Vars: What’s in a name…</vt:lpstr>
      <vt:lpstr>Vars: setters and getters</vt:lpstr>
      <vt:lpstr>Vars: simple example</vt:lpstr>
      <vt:lpstr>Vars: “Quoting”</vt:lpstr>
      <vt:lpstr>Vars: Lists</vt:lpstr>
      <vt:lpstr>Vars: Using Lists</vt:lpstr>
      <vt:lpstr>Vars: Dictionaries</vt:lpstr>
      <vt:lpstr>Vars: Using Dictionaries</vt:lpstr>
      <vt:lpstr>Vars: Using Nested Dictionaries</vt:lpstr>
      <vt:lpstr>Vars: Levels</vt:lpstr>
      <vt:lpstr>Order of Precedence</vt:lpstr>
      <vt:lpstr>Just the facts</vt:lpstr>
      <vt:lpstr>Facts</vt:lpstr>
      <vt:lpstr>Gather Facts Example</vt:lpstr>
      <vt:lpstr>Vars/Facts lab run</vt:lpstr>
      <vt:lpstr>Conditionals</vt:lpstr>
      <vt:lpstr>Conditionals</vt:lpstr>
      <vt:lpstr>Example Conditionals in a playbook</vt:lpstr>
      <vt:lpstr>Templating</vt:lpstr>
      <vt:lpstr>Template examples</vt:lpstr>
      <vt:lpstr>Execution</vt:lpstr>
      <vt:lpstr>Ansible execution – command options</vt:lpstr>
      <vt:lpstr>Execution</vt:lpstr>
      <vt:lpstr>ansible-lint --help</vt:lpstr>
      <vt:lpstr>ansible-docs --help</vt:lpstr>
      <vt:lpstr>ansible-pull --help</vt:lpstr>
      <vt:lpstr>ansible-console --help</vt:lpstr>
      <vt:lpstr>Logging</vt:lpstr>
      <vt:lpstr>logging</vt:lpstr>
      <vt:lpstr>File Logging</vt:lpstr>
      <vt:lpstr>Suppressing logging</vt:lpstr>
      <vt:lpstr>More Advanced Playbook settings</vt:lpstr>
      <vt:lpstr>Handlers</vt:lpstr>
      <vt:lpstr>Handler Example</vt:lpstr>
      <vt:lpstr>#include</vt:lpstr>
      <vt:lpstr>Include Role</vt:lpstr>
      <vt:lpstr>Import Playbook</vt:lpstr>
      <vt:lpstr>Roles</vt:lpstr>
      <vt:lpstr>Standard structure</vt:lpstr>
      <vt:lpstr>Ansible Galaxy</vt:lpstr>
      <vt:lpstr>Modules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Things Ansible</dc:title>
  <dc:creator>Darren Young</dc:creator>
  <cp:lastModifiedBy>Juan Munoz</cp:lastModifiedBy>
  <cp:revision>58</cp:revision>
  <dcterms:created xsi:type="dcterms:W3CDTF">2021-01-04T01:17:13Z</dcterms:created>
  <dcterms:modified xsi:type="dcterms:W3CDTF">2021-02-05T18:55:16Z</dcterms:modified>
</cp:coreProperties>
</file>